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3" r:id="rId2"/>
    <p:sldId id="267" r:id="rId3"/>
    <p:sldId id="256" r:id="rId4"/>
    <p:sldId id="261" r:id="rId5"/>
    <p:sldId id="269" r:id="rId6"/>
    <p:sldId id="268" r:id="rId7"/>
    <p:sldId id="271" r:id="rId8"/>
    <p:sldId id="258" r:id="rId9"/>
    <p:sldId id="270" r:id="rId10"/>
    <p:sldId id="265" r:id="rId11"/>
    <p:sldId id="27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00000"/>
    <a:srgbClr val="4F74FB"/>
    <a:srgbClr val="A5B8FD"/>
    <a:srgbClr val="9ECF7C"/>
    <a:srgbClr val="2DAAE4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78" autoAdjust="0"/>
    <p:restoredTop sz="94660"/>
  </p:normalViewPr>
  <p:slideViewPr>
    <p:cSldViewPr snapToGrid="0">
      <p:cViewPr varScale="1">
        <p:scale>
          <a:sx n="75" d="100"/>
          <a:sy n="75" d="100"/>
        </p:scale>
        <p:origin x="12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9D8BD-885A-4AE8-A456-82E1FA3E7711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B0A7C-FF8D-459C-BEE8-60C118224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97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3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73153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06968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14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47942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32517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52E81-27EC-4AE8-BEDF-C5503222A65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B08BD-02B2-43D0-B64A-47E2C4E1D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4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52E81-27EC-4AE8-BEDF-C5503222A65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B08BD-02B2-43D0-B64A-47E2C4E1D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25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52E81-27EC-4AE8-BEDF-C5503222A65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B08BD-02B2-43D0-B64A-47E2C4E1D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99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DECBC9D7-E0B1-724A-F3D8-4B04D76CC695}"/>
              </a:ext>
            </a:extLst>
          </p:cNvPr>
          <p:cNvSpPr/>
          <p:nvPr userDrawn="1"/>
        </p:nvSpPr>
        <p:spPr>
          <a:xfrm>
            <a:off x="148752" y="129310"/>
            <a:ext cx="1742178" cy="1801487"/>
          </a:xfrm>
          <a:custGeom>
            <a:avLst/>
            <a:gdLst/>
            <a:ahLst/>
            <a:cxnLst/>
            <a:rect l="l" t="t" r="r" b="b"/>
            <a:pathLst>
              <a:path w="2618508" h="2596252">
                <a:moveTo>
                  <a:pt x="0" y="0"/>
                </a:moveTo>
                <a:lnTo>
                  <a:pt x="2618508" y="0"/>
                </a:lnTo>
                <a:lnTo>
                  <a:pt x="2618508" y="2596253"/>
                </a:lnTo>
                <a:lnTo>
                  <a:pt x="0" y="2596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243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74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52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52E81-27EC-4AE8-BEDF-C5503222A65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B08BD-02B2-43D0-B64A-47E2C4E1D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7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52E81-27EC-4AE8-BEDF-C5503222A65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B08BD-02B2-43D0-B64A-47E2C4E1D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2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52E81-27EC-4AE8-BEDF-C5503222A65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B08BD-02B2-43D0-B64A-47E2C4E1D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54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52E81-27EC-4AE8-BEDF-C5503222A65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B08BD-02B2-43D0-B64A-47E2C4E1D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20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52E81-27EC-4AE8-BEDF-C5503222A65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B08BD-02B2-43D0-B64A-47E2C4E1D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4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52E81-27EC-4AE8-BEDF-C5503222A65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B08BD-02B2-43D0-B64A-47E2C4E1D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93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52E81-27EC-4AE8-BEDF-C5503222A65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B08BD-02B2-43D0-B64A-47E2C4E1D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86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52E81-27EC-4AE8-BEDF-C5503222A65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B08BD-02B2-43D0-B64A-47E2C4E1D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1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theme" Target="../theme/theme1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52E81-27EC-4AE8-BEDF-C5503222A65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B08BD-02B2-43D0-B64A-47E2C4E1D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0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alfredbalaziealba@gmail.com" TargetMode="External" /><Relationship Id="rId3" Type="http://schemas.openxmlformats.org/officeDocument/2006/relationships/image" Target="../media/image2.JPG" /><Relationship Id="rId7" Type="http://schemas.openxmlformats.org/officeDocument/2006/relationships/hyperlink" Target="mailto:nguvutech@gmail.com" TargetMode="External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3.jpeg" /><Relationship Id="rId5" Type="http://schemas.openxmlformats.org/officeDocument/2006/relationships/image" Target="../media/image1.png" /><Relationship Id="rId4" Type="http://schemas.openxmlformats.org/officeDocument/2006/relationships/hyperlink" Target="https://neprovince.blogspot.com/p/kakuma-refugee-camp-and-kalobeyei.html" TargetMode="Externa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1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 /><Relationship Id="rId1" Type="http://schemas.openxmlformats.org/officeDocument/2006/relationships/slideLayout" Target="../slideLayouts/slideLayout1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5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gpforeducation/8488703143/" TargetMode="External" /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9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4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7" Type="http://schemas.openxmlformats.org/officeDocument/2006/relationships/image" Target="../media/image18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7.png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4" Type="http://schemas.microsoft.com/office/2007/relationships/hdphoto" Target="../media/hdphoto1.wdp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prstClr val="black"/>
              <a:srgbClr val="4F74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6599" r="26599"/>
          <a:stretch/>
        </p:blipFill>
        <p:spPr>
          <a:xfrm>
            <a:off x="105381" y="2015977"/>
            <a:ext cx="5584953" cy="4689203"/>
          </a:xfrm>
        </p:spPr>
      </p:pic>
      <p:sp>
        <p:nvSpPr>
          <p:cNvPr id="5" name="Freeform 3">
            <a:extLst>
              <a:ext uri="{FF2B5EF4-FFF2-40B4-BE49-F238E27FC236}">
                <a16:creationId xmlns:a16="http://schemas.microsoft.com/office/drawing/2014/main" id="{D37B5FE5-3A6C-A68D-C6FC-6575D3A209D7}"/>
              </a:ext>
            </a:extLst>
          </p:cNvPr>
          <p:cNvSpPr/>
          <p:nvPr/>
        </p:nvSpPr>
        <p:spPr>
          <a:xfrm>
            <a:off x="105381" y="-60923"/>
            <a:ext cx="1752599" cy="1737703"/>
          </a:xfrm>
          <a:custGeom>
            <a:avLst/>
            <a:gdLst/>
            <a:ahLst/>
            <a:cxnLst/>
            <a:rect l="l" t="t" r="r" b="b"/>
            <a:pathLst>
              <a:path w="2618508" h="2596252">
                <a:moveTo>
                  <a:pt x="0" y="0"/>
                </a:moveTo>
                <a:lnTo>
                  <a:pt x="2618508" y="0"/>
                </a:lnTo>
                <a:lnTo>
                  <a:pt x="2618508" y="2596253"/>
                </a:lnTo>
                <a:lnTo>
                  <a:pt x="0" y="25962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057CD6D-5FD0-5CA8-4C9D-1F77FB0CCE80}"/>
              </a:ext>
            </a:extLst>
          </p:cNvPr>
          <p:cNvSpPr txBox="1"/>
          <p:nvPr/>
        </p:nvSpPr>
        <p:spPr>
          <a:xfrm>
            <a:off x="347513" y="5646464"/>
            <a:ext cx="430637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b="1" i="1" spc="31" dirty="0">
                <a:solidFill>
                  <a:schemeClr val="bg1"/>
                </a:solidFill>
                <a:latin typeface="+mj-lt"/>
                <a:ea typeface="TT Rounds Condensed Bold Italics"/>
                <a:cs typeface="TT Rounds Condensed Bold Italics"/>
                <a:sym typeface="TT Rounds Condensed Bold Italics"/>
              </a:rPr>
              <a:t>LOCATION</a:t>
            </a:r>
          </a:p>
          <a:p>
            <a:pPr algn="l"/>
            <a:r>
              <a:rPr lang="en-US" spc="31" dirty="0" err="1">
                <a:solidFill>
                  <a:schemeClr val="bg1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Kalobeyei</a:t>
            </a:r>
            <a:r>
              <a:rPr lang="en-US" spc="31" dirty="0">
                <a:solidFill>
                  <a:schemeClr val="bg1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 Village3, Near </a:t>
            </a:r>
            <a:r>
              <a:rPr lang="en-US" spc="31" dirty="0" err="1">
                <a:solidFill>
                  <a:schemeClr val="bg1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Soko</a:t>
            </a:r>
            <a:r>
              <a:rPr lang="en-US" spc="31" dirty="0">
                <a:solidFill>
                  <a:schemeClr val="bg1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 </a:t>
            </a:r>
            <a:r>
              <a:rPr lang="en-US" spc="31" dirty="0" err="1">
                <a:solidFill>
                  <a:schemeClr val="bg1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Ya</a:t>
            </a:r>
            <a:r>
              <a:rPr lang="en-US" spc="31" dirty="0">
                <a:solidFill>
                  <a:schemeClr val="bg1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 </a:t>
            </a:r>
            <a:r>
              <a:rPr lang="en-US" spc="31" dirty="0" err="1">
                <a:solidFill>
                  <a:schemeClr val="bg1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Mboga</a:t>
            </a:r>
            <a:r>
              <a:rPr lang="en-US" spc="31" dirty="0">
                <a:solidFill>
                  <a:schemeClr val="bg1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 (WFP </a:t>
            </a:r>
            <a:r>
              <a:rPr lang="en-US" spc="31" dirty="0" err="1">
                <a:solidFill>
                  <a:schemeClr val="bg1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Tumaini</a:t>
            </a:r>
            <a:r>
              <a:rPr lang="en-US" spc="31" dirty="0">
                <a:solidFill>
                  <a:schemeClr val="bg1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 Market)/</a:t>
            </a:r>
            <a:r>
              <a:rPr lang="en-US" spc="31" dirty="0" err="1">
                <a:solidFill>
                  <a:schemeClr val="bg1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Kakuma</a:t>
            </a:r>
            <a:r>
              <a:rPr lang="en-US" spc="31" dirty="0">
                <a:solidFill>
                  <a:schemeClr val="bg1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 Municipality/Turkana County/Kenya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A3BDC6E9-588A-15AD-1676-A3F86B8043BD}"/>
              </a:ext>
            </a:extLst>
          </p:cNvPr>
          <p:cNvSpPr txBox="1"/>
          <p:nvPr/>
        </p:nvSpPr>
        <p:spPr>
          <a:xfrm>
            <a:off x="8630475" y="3108748"/>
            <a:ext cx="2873193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b="1" spc="31" dirty="0">
                <a:solidFill>
                  <a:srgbClr val="0070C0"/>
                </a:solidFill>
                <a:latin typeface="+mj-lt"/>
                <a:ea typeface="TT Rounds Condensed Bold Italics"/>
                <a:cs typeface="TT Rounds Condensed Bold Italics"/>
                <a:sym typeface="TT Rounds Condensed Bold Italics"/>
              </a:rPr>
              <a:t>ALFRED BALAZIRE LURHAKONGOLA</a:t>
            </a:r>
          </a:p>
          <a:p>
            <a:pPr algn="l"/>
            <a:r>
              <a:rPr lang="en-US" spc="31" dirty="0">
                <a:solidFill>
                  <a:srgbClr val="00000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A REFUGEE</a:t>
            </a:r>
          </a:p>
          <a:p>
            <a:pPr algn="l"/>
            <a:r>
              <a:rPr lang="en-US" spc="31" dirty="0">
                <a:solidFill>
                  <a:srgbClr val="00000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FOR 7 YEARS </a:t>
            </a: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682CEC9-9EF6-572E-8401-DBBF1323B9D9}"/>
              </a:ext>
            </a:extLst>
          </p:cNvPr>
          <p:cNvSpPr txBox="1">
            <a:spLocks/>
          </p:cNvSpPr>
          <p:nvPr/>
        </p:nvSpPr>
        <p:spPr>
          <a:xfrm>
            <a:off x="6182905" y="1872634"/>
            <a:ext cx="6219935" cy="789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i="1" spc="33" dirty="0">
                <a:solidFill>
                  <a:srgbClr val="4F74FB"/>
                </a:solidFill>
                <a:latin typeface="+mn-lt"/>
                <a:ea typeface="TT Rounds Condensed"/>
                <a:cs typeface="TT Rounds Condensed"/>
                <a:sym typeface="TT Rounds Condensed"/>
              </a:rPr>
              <a:t>Empowering Africa Through Technology</a:t>
            </a:r>
            <a:endParaRPr lang="en-AU" sz="2000" b="1" i="1" dirty="0">
              <a:solidFill>
                <a:srgbClr val="4F74FB"/>
              </a:solidFill>
            </a:endParaRPr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849BA8A4-6908-4BE8-7F9D-A8B3898597EF}"/>
              </a:ext>
            </a:extLst>
          </p:cNvPr>
          <p:cNvSpPr/>
          <p:nvPr/>
        </p:nvSpPr>
        <p:spPr>
          <a:xfrm>
            <a:off x="5690335" y="3075098"/>
            <a:ext cx="2686585" cy="2283293"/>
          </a:xfrm>
          <a:custGeom>
            <a:avLst/>
            <a:gdLst/>
            <a:ahLst/>
            <a:cxnLst/>
            <a:rect l="l" t="t" r="r" b="b"/>
            <a:pathLst>
              <a:path w="2182091" h="1854530">
                <a:moveTo>
                  <a:pt x="0" y="0"/>
                </a:moveTo>
                <a:lnTo>
                  <a:pt x="2182091" y="0"/>
                </a:lnTo>
                <a:lnTo>
                  <a:pt x="2182091" y="1854530"/>
                </a:lnTo>
                <a:lnTo>
                  <a:pt x="0" y="18545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831" b="-8831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0174A43-AE70-93BB-EE09-D6EE89ABBBBE}"/>
              </a:ext>
            </a:extLst>
          </p:cNvPr>
          <p:cNvSpPr txBox="1">
            <a:spLocks/>
          </p:cNvSpPr>
          <p:nvPr/>
        </p:nvSpPr>
        <p:spPr>
          <a:xfrm>
            <a:off x="1455549" y="-69025"/>
            <a:ext cx="11156155" cy="11184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" sz="2800" b="1" dirty="0">
                <a:solidFill>
                  <a:srgbClr val="0070C0"/>
                </a:solidFill>
                <a:latin typeface="+mn-lt"/>
              </a:rPr>
              <a:t>STRAIGHTENING TECHNOLOGY AND EDUCATION         ACCOSS THE CONINENT FOR HUMANITY </a:t>
            </a:r>
            <a:endParaRPr lang="en-US" sz="28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E70AD10F-8C85-B34B-A016-D45B1B9A55EF}"/>
              </a:ext>
            </a:extLst>
          </p:cNvPr>
          <p:cNvSpPr txBox="1"/>
          <p:nvPr/>
        </p:nvSpPr>
        <p:spPr>
          <a:xfrm>
            <a:off x="8828218" y="4540993"/>
            <a:ext cx="310050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b="1" i="1" spc="37" dirty="0">
                <a:solidFill>
                  <a:srgbClr val="7E1D42"/>
                </a:solidFill>
                <a:latin typeface="+mj-lt"/>
                <a:ea typeface="TT Rounds Condensed Bold Italics"/>
                <a:cs typeface="TT Rounds Condensed Bold Italics"/>
                <a:sym typeface="TT Rounds Condensed Bold Italics"/>
              </a:rPr>
              <a:t>CONTACT</a:t>
            </a:r>
          </a:p>
          <a:p>
            <a:pPr algn="l"/>
            <a:r>
              <a:rPr lang="en-US" sz="1400" spc="37" dirty="0">
                <a:solidFill>
                  <a:srgbClr val="00000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Email: </a:t>
            </a:r>
            <a:r>
              <a:rPr lang="en-US" sz="1400" u="sng" spc="37" dirty="0">
                <a:solidFill>
                  <a:srgbClr val="0563C1"/>
                </a:solidFill>
                <a:latin typeface="+mj-lt"/>
                <a:ea typeface="TT Rounds Condensed"/>
                <a:cs typeface="TT Rounds Condensed"/>
                <a:sym typeface="TT Rounds Condensed"/>
                <a:hlinkClick r:id="rId7"/>
              </a:rPr>
              <a:t>nguvutech@gmail.com</a:t>
            </a:r>
            <a:r>
              <a:rPr lang="en-US" sz="1400" u="sng" spc="37" dirty="0">
                <a:solidFill>
                  <a:srgbClr val="0563C1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 </a:t>
            </a:r>
            <a:r>
              <a:rPr lang="en-US" sz="1400" u="sng" spc="28" dirty="0">
                <a:solidFill>
                  <a:srgbClr val="0563C1"/>
                </a:solidFill>
                <a:latin typeface="+mj-lt"/>
                <a:ea typeface="TT Rounds Condensed"/>
                <a:cs typeface="TT Rounds Condensed"/>
                <a:sym typeface="TT Rounds Condensed"/>
                <a:hlinkClick r:id="rId8"/>
              </a:rPr>
              <a:t>alfredbalaziealba@gmail.com</a:t>
            </a:r>
            <a:r>
              <a:rPr lang="en-US" sz="1400" u="sng" spc="28" dirty="0">
                <a:solidFill>
                  <a:srgbClr val="0563C1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 </a:t>
            </a:r>
          </a:p>
          <a:p>
            <a:pPr algn="l"/>
            <a:r>
              <a:rPr lang="en-US" sz="1400" spc="37" dirty="0">
                <a:solidFill>
                  <a:srgbClr val="00000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Contact: +254704659108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64C571-3653-78FB-6F94-8425651BABB2}"/>
              </a:ext>
            </a:extLst>
          </p:cNvPr>
          <p:cNvSpPr txBox="1"/>
          <p:nvPr/>
        </p:nvSpPr>
        <p:spPr>
          <a:xfrm>
            <a:off x="5166717" y="2539342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D08A0C-3113-9E60-F574-456167908F5D}"/>
              </a:ext>
            </a:extLst>
          </p:cNvPr>
          <p:cNvSpPr txBox="1">
            <a:spLocks/>
          </p:cNvSpPr>
          <p:nvPr/>
        </p:nvSpPr>
        <p:spPr>
          <a:xfrm>
            <a:off x="7841032" y="1404943"/>
            <a:ext cx="3662636" cy="8631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94123C"/>
                </a:solidFill>
                <a:latin typeface="+mn-lt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B1ADB-69FD-E499-219E-8ECFE6396600}"/>
              </a:ext>
            </a:extLst>
          </p:cNvPr>
          <p:cNvSpPr txBox="1"/>
          <p:nvPr/>
        </p:nvSpPr>
        <p:spPr>
          <a:xfrm>
            <a:off x="4439721" y="1221416"/>
            <a:ext cx="3282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" sz="2000" i="1" dirty="0">
                <a:solidFill>
                  <a:srgbClr val="C00000"/>
                </a:solidFill>
              </a:rPr>
              <a:t>(Nguvu-TEACH)</a:t>
            </a:r>
            <a:endParaRPr lang="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633207-98D1-F3B8-4A33-6927E2607C08}"/>
              </a:ext>
            </a:extLst>
          </p:cNvPr>
          <p:cNvCxnSpPr>
            <a:cxnSpLocks/>
          </p:cNvCxnSpPr>
          <p:nvPr/>
        </p:nvCxnSpPr>
        <p:spPr>
          <a:xfrm>
            <a:off x="326686" y="1625873"/>
            <a:ext cx="11712438" cy="112935"/>
          </a:xfrm>
          <a:prstGeom prst="straightConnector1">
            <a:avLst/>
          </a:prstGeom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65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5EDE7-BB89-04A7-EEC3-AAAB80BFC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5F3930FB-63F0-C190-45FE-ECF882DC0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044" y="526430"/>
            <a:ext cx="8783541" cy="683219"/>
          </a:xfrm>
        </p:spPr>
        <p:txBody>
          <a:bodyPr>
            <a:normAutofit/>
          </a:bodyPr>
          <a:lstStyle/>
          <a:p>
            <a:r>
              <a:rPr lang="en-US" sz="3200" b="1" i="1" spc="33" dirty="0"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OUR TEAM</a:t>
            </a:r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37C22364-0419-1C65-F445-B2FB27393B79}"/>
              </a:ext>
            </a:extLst>
          </p:cNvPr>
          <p:cNvSpPr/>
          <p:nvPr/>
        </p:nvSpPr>
        <p:spPr>
          <a:xfrm>
            <a:off x="1859230" y="1391778"/>
            <a:ext cx="2182091" cy="1854530"/>
          </a:xfrm>
          <a:custGeom>
            <a:avLst/>
            <a:gdLst/>
            <a:ahLst/>
            <a:cxnLst/>
            <a:rect l="l" t="t" r="r" b="b"/>
            <a:pathLst>
              <a:path w="2182091" h="1854530">
                <a:moveTo>
                  <a:pt x="0" y="0"/>
                </a:moveTo>
                <a:lnTo>
                  <a:pt x="2182091" y="0"/>
                </a:lnTo>
                <a:lnTo>
                  <a:pt x="2182091" y="1854530"/>
                </a:lnTo>
                <a:lnTo>
                  <a:pt x="0" y="185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31" b="-8831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DB7B8719-9A3D-83AC-5BB1-E586B180C460}"/>
              </a:ext>
            </a:extLst>
          </p:cNvPr>
          <p:cNvSpPr/>
          <p:nvPr/>
        </p:nvSpPr>
        <p:spPr>
          <a:xfrm>
            <a:off x="7008552" y="1326797"/>
            <a:ext cx="2122453" cy="1984492"/>
          </a:xfrm>
          <a:custGeom>
            <a:avLst/>
            <a:gdLst/>
            <a:ahLst/>
            <a:cxnLst/>
            <a:rect l="l" t="t" r="r" b="b"/>
            <a:pathLst>
              <a:path w="2122453" h="1984492">
                <a:moveTo>
                  <a:pt x="0" y="0"/>
                </a:moveTo>
                <a:lnTo>
                  <a:pt x="2122453" y="0"/>
                </a:lnTo>
                <a:lnTo>
                  <a:pt x="2122453" y="1984492"/>
                </a:lnTo>
                <a:lnTo>
                  <a:pt x="0" y="1984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546" t="-18694" r="-28993" b="-62648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B48431C5-980F-2333-763A-9F48EF3A92E8}"/>
              </a:ext>
            </a:extLst>
          </p:cNvPr>
          <p:cNvSpPr txBox="1"/>
          <p:nvPr/>
        </p:nvSpPr>
        <p:spPr>
          <a:xfrm>
            <a:off x="457664" y="3786203"/>
            <a:ext cx="6899146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6381" lvl="1" algn="l">
              <a:lnSpc>
                <a:spcPts val="4079"/>
              </a:lnSpc>
            </a:pPr>
            <a:r>
              <a:rPr lang="en-US" sz="2400" spc="31" dirty="0">
                <a:solidFill>
                  <a:srgbClr val="00000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Alfred </a:t>
            </a:r>
            <a:r>
              <a:rPr lang="en-US" sz="2400" spc="31" dirty="0">
                <a:solidFill>
                  <a:srgbClr val="2DAAE4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Balazire</a:t>
            </a:r>
            <a:r>
              <a:rPr lang="en-US" sz="2400" spc="31" dirty="0">
                <a:solidFill>
                  <a:srgbClr val="00000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 Lurhakongola</a:t>
            </a:r>
          </a:p>
          <a:p>
            <a:pPr marL="512762" lvl="1" indent="-256381" algn="l">
              <a:lnSpc>
                <a:spcPts val="4079"/>
              </a:lnSpc>
            </a:pPr>
            <a:r>
              <a:rPr lang="en-US" sz="2400" b="1" spc="31" dirty="0">
                <a:solidFill>
                  <a:srgbClr val="00000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Founder and CEO</a:t>
            </a:r>
          </a:p>
          <a:p>
            <a:pPr marL="512762" lvl="1" indent="-256381" algn="l">
              <a:lnSpc>
                <a:spcPts val="4079"/>
              </a:lnSpc>
            </a:pPr>
            <a:r>
              <a:rPr lang="en-US" sz="2400" spc="31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Frontend Engineer</a:t>
            </a:r>
            <a:r>
              <a:rPr lang="en-US" sz="2400" spc="31" dirty="0">
                <a:solidFill>
                  <a:srgbClr val="4C4C4D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spc="31" dirty="0">
                <a:latin typeface="+mj-lt"/>
                <a:ea typeface="Times New Roman"/>
                <a:cs typeface="Times New Roman"/>
                <a:sym typeface="Times New Roman"/>
              </a:rPr>
              <a:t>and Web Designer</a:t>
            </a:r>
          </a:p>
          <a:p>
            <a:pPr marL="512762" lvl="1" indent="-256381" algn="l">
              <a:lnSpc>
                <a:spcPts val="4079"/>
              </a:lnSpc>
            </a:pPr>
            <a:r>
              <a:rPr lang="en-US" sz="2400" spc="31" dirty="0">
                <a:solidFill>
                  <a:srgbClr val="4C4C4D"/>
                </a:solidFill>
                <a:latin typeface="+mj-lt"/>
                <a:ea typeface="Times New Roman"/>
                <a:cs typeface="Times New Roman"/>
                <a:sym typeface="Times New Roman"/>
              </a:rPr>
              <a:t>Over 3 years of technical experience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F7F8FA1-6720-57B9-43A4-3AA6BEF75126}"/>
              </a:ext>
            </a:extLst>
          </p:cNvPr>
          <p:cNvSpPr txBox="1"/>
          <p:nvPr/>
        </p:nvSpPr>
        <p:spPr>
          <a:xfrm>
            <a:off x="6130456" y="3669055"/>
            <a:ext cx="5460410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79003" lvl="1" algn="l">
              <a:lnSpc>
                <a:spcPts val="4440"/>
              </a:lnSpc>
            </a:pPr>
            <a:r>
              <a:rPr lang="en-US" sz="2400" spc="34" dirty="0">
                <a:solidFill>
                  <a:srgbClr val="00000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Felix Ayot</a:t>
            </a:r>
          </a:p>
          <a:p>
            <a:pPr marL="558006" lvl="1" indent="-279003" algn="l">
              <a:lnSpc>
                <a:spcPts val="4440"/>
              </a:lnSpc>
            </a:pPr>
            <a:r>
              <a:rPr lang="en-US" sz="2400" b="1" spc="34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Technical Mentor and Instructor</a:t>
            </a:r>
          </a:p>
          <a:p>
            <a:pPr marL="558006" lvl="1" indent="-279003" algn="l">
              <a:lnSpc>
                <a:spcPts val="4440"/>
              </a:lnSpc>
            </a:pPr>
            <a:r>
              <a:rPr lang="en-US" sz="2400" spc="34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Software Engineer</a:t>
            </a:r>
            <a:endParaRPr lang="en-US" sz="2400" spc="34" dirty="0">
              <a:solidFill>
                <a:srgbClr val="4C4C4D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pPr marL="558006" lvl="1" indent="-279003" algn="l">
              <a:lnSpc>
                <a:spcPts val="4440"/>
              </a:lnSpc>
            </a:pPr>
            <a:r>
              <a:rPr lang="en-US" sz="2400" spc="34" dirty="0">
                <a:solidFill>
                  <a:srgbClr val="4C4C4D"/>
                </a:solidFill>
                <a:latin typeface="+mj-lt"/>
                <a:ea typeface="Times New Roman"/>
                <a:cs typeface="Times New Roman"/>
                <a:sym typeface="Times New Roman"/>
              </a:rPr>
              <a:t>Over 3 years of technical experience</a:t>
            </a:r>
          </a:p>
        </p:txBody>
      </p:sp>
    </p:spTree>
    <p:extLst>
      <p:ext uri="{BB962C8B-B14F-4D97-AF65-F5344CB8AC3E}">
        <p14:creationId xmlns:p14="http://schemas.microsoft.com/office/powerpoint/2010/main" val="1160249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7339" y="357810"/>
            <a:ext cx="9144000" cy="701826"/>
          </a:xfrm>
        </p:spPr>
        <p:txBody>
          <a:bodyPr/>
          <a:lstStyle/>
          <a:p>
            <a:r>
              <a:rPr lang="en-US" dirty="0"/>
              <a:t>OUR TEAM (Cont.)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99" y="1473200"/>
            <a:ext cx="3007139" cy="21590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051300" y="4045764"/>
            <a:ext cx="6096000" cy="21954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6381" lvl="1">
              <a:lnSpc>
                <a:spcPts val="4079"/>
              </a:lnSpc>
            </a:pPr>
            <a:r>
              <a:rPr lang="en-US" sz="2400" spc="31" dirty="0" err="1">
                <a:solidFill>
                  <a:srgbClr val="000000"/>
                </a:solidFill>
                <a:ea typeface="TT Rounds Condensed"/>
                <a:cs typeface="TT Rounds Condensed"/>
                <a:sym typeface="TT Rounds Condensed"/>
              </a:rPr>
              <a:t>Zawadi</a:t>
            </a:r>
            <a:r>
              <a:rPr lang="en-US" sz="2400" spc="31" dirty="0">
                <a:solidFill>
                  <a:srgbClr val="000000"/>
                </a:solidFill>
                <a:ea typeface="TT Rounds Condensed"/>
                <a:cs typeface="TT Rounds Condensed"/>
                <a:sym typeface="TT Rounds Condensed"/>
              </a:rPr>
              <a:t> </a:t>
            </a:r>
            <a:r>
              <a:rPr lang="en-US" sz="2400" spc="31" dirty="0" err="1">
                <a:solidFill>
                  <a:srgbClr val="000000"/>
                </a:solidFill>
                <a:ea typeface="TT Rounds Condensed"/>
                <a:cs typeface="TT Rounds Condensed"/>
                <a:sym typeface="TT Rounds Condensed"/>
              </a:rPr>
              <a:t>Blandine</a:t>
            </a:r>
            <a:r>
              <a:rPr lang="en-US" sz="2400" spc="31" dirty="0">
                <a:solidFill>
                  <a:srgbClr val="000000"/>
                </a:solidFill>
                <a:ea typeface="TT Rounds Condensed"/>
                <a:cs typeface="TT Rounds Condensed"/>
                <a:sym typeface="TT Rounds Condensed"/>
              </a:rPr>
              <a:t> R.</a:t>
            </a:r>
          </a:p>
          <a:p>
            <a:pPr marL="512762" lvl="1" indent="-256381">
              <a:lnSpc>
                <a:spcPts val="4079"/>
              </a:lnSpc>
            </a:pPr>
            <a:r>
              <a:rPr lang="en-US" sz="2400" b="1" spc="31" dirty="0">
                <a:solidFill>
                  <a:srgbClr val="000000"/>
                </a:solidFill>
                <a:ea typeface="TT Rounds Condensed"/>
                <a:cs typeface="TT Rounds Condensed"/>
                <a:sym typeface="TT Rounds Condensed"/>
              </a:rPr>
              <a:t>Partner</a:t>
            </a:r>
          </a:p>
          <a:p>
            <a:pPr marL="512762" lvl="1" indent="-256381">
              <a:lnSpc>
                <a:spcPts val="4079"/>
              </a:lnSpc>
            </a:pPr>
            <a:r>
              <a:rPr lang="en-US" sz="2400" spc="31" dirty="0">
                <a:solidFill>
                  <a:srgbClr val="000000"/>
                </a:solidFill>
                <a:ea typeface="Times New Roman"/>
                <a:cs typeface="Times New Roman"/>
                <a:sym typeface="Times New Roman"/>
              </a:rPr>
              <a:t>Graphics Designer</a:t>
            </a:r>
            <a:r>
              <a:rPr lang="en-US" sz="2400" spc="31" dirty="0">
                <a:solidFill>
                  <a:srgbClr val="4C4C4D"/>
                </a:solidFill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spc="31" dirty="0">
                <a:ea typeface="Times New Roman"/>
                <a:cs typeface="Times New Roman"/>
                <a:sym typeface="Times New Roman"/>
              </a:rPr>
              <a:t>and Business Owner</a:t>
            </a:r>
          </a:p>
          <a:p>
            <a:pPr marL="512762" lvl="1" indent="-256381">
              <a:lnSpc>
                <a:spcPts val="4079"/>
              </a:lnSpc>
            </a:pPr>
            <a:r>
              <a:rPr lang="en-US" sz="2400" spc="31" dirty="0">
                <a:solidFill>
                  <a:srgbClr val="4C4C4D"/>
                </a:solidFill>
                <a:ea typeface="Times New Roman"/>
                <a:cs typeface="Times New Roman"/>
                <a:sym typeface="Times New Roman"/>
              </a:rPr>
              <a:t>Over 3 years of professional experience</a:t>
            </a:r>
          </a:p>
        </p:txBody>
      </p:sp>
    </p:spTree>
    <p:extLst>
      <p:ext uri="{BB962C8B-B14F-4D97-AF65-F5344CB8AC3E}">
        <p14:creationId xmlns:p14="http://schemas.microsoft.com/office/powerpoint/2010/main" val="7246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3E36-DB55-25AB-5294-E6EABDCCCB0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048000" y="889000"/>
            <a:ext cx="9144000" cy="2286000"/>
          </a:xfrm>
        </p:spPr>
        <p:txBody>
          <a:bodyPr>
            <a:normAutofit/>
          </a:bodyPr>
          <a:lstStyle/>
          <a:p>
            <a:r>
              <a:rPr lang="" sz="2800" b="1" i="1" dirty="0">
                <a:solidFill>
                  <a:srgbClr val="0070C0"/>
                </a:solidFill>
              </a:rPr>
              <a:t>THANK YOU FOR YOUR WILLINGNESS TO SUPPORT REGEES</a:t>
            </a:r>
          </a:p>
        </p:txBody>
      </p:sp>
    </p:spTree>
    <p:extLst>
      <p:ext uri="{BB962C8B-B14F-4D97-AF65-F5344CB8AC3E}">
        <p14:creationId xmlns:p14="http://schemas.microsoft.com/office/powerpoint/2010/main" val="1789607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0" cy="6858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2192000" cy="6858000"/>
            <a:chOff x="0" y="0"/>
            <a:chExt cx="24384000" cy="13716000"/>
          </a:xfrm>
          <a:noFill/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6" name="Freeform 6"/>
          <p:cNvSpPr/>
          <p:nvPr/>
        </p:nvSpPr>
        <p:spPr>
          <a:xfrm>
            <a:off x="9252471" y="5486840"/>
            <a:ext cx="2039697" cy="1539393"/>
          </a:xfrm>
          <a:custGeom>
            <a:avLst/>
            <a:gdLst/>
            <a:ahLst/>
            <a:cxnLst/>
            <a:rect l="l" t="t" r="r" b="b"/>
            <a:pathLst>
              <a:path w="3059545" h="2309090">
                <a:moveTo>
                  <a:pt x="0" y="0"/>
                </a:moveTo>
                <a:lnTo>
                  <a:pt x="3059545" y="0"/>
                </a:lnTo>
                <a:lnTo>
                  <a:pt x="3059545" y="2309090"/>
                </a:lnTo>
                <a:lnTo>
                  <a:pt x="0" y="2309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233" r="-108233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Freeform 7" descr="preencoded.png"/>
          <p:cNvSpPr/>
          <p:nvPr/>
        </p:nvSpPr>
        <p:spPr>
          <a:xfrm>
            <a:off x="7620000" y="0"/>
            <a:ext cx="4572000" cy="6858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8" name="TextBox 8"/>
          <p:cNvSpPr txBox="1"/>
          <p:nvPr/>
        </p:nvSpPr>
        <p:spPr>
          <a:xfrm>
            <a:off x="720031" y="550565"/>
            <a:ext cx="6179939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2"/>
              </a:lnSpc>
            </a:pPr>
            <a:r>
              <a:rPr lang="en-US" sz="4042" b="1" dirty="0">
                <a:solidFill>
                  <a:srgbClr val="4F74FB"/>
                </a:solidFill>
                <a:latin typeface="Arimo Bold"/>
                <a:ea typeface="Arimo Bold"/>
                <a:cs typeface="Arimo Bold"/>
                <a:sym typeface="Arimo Bold"/>
              </a:rPr>
              <a:t>Kalobeyei Settlement Overview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20031" y="2414488"/>
            <a:ext cx="462856" cy="462856"/>
            <a:chOff x="0" y="0"/>
            <a:chExt cx="925712" cy="925712"/>
          </a:xfrm>
          <a:solidFill>
            <a:srgbClr val="4F74FB"/>
          </a:solidFill>
        </p:grpSpPr>
        <p:sp>
          <p:nvSpPr>
            <p:cNvPr id="10" name="Freeform 10"/>
            <p:cNvSpPr/>
            <p:nvPr/>
          </p:nvSpPr>
          <p:spPr>
            <a:xfrm>
              <a:off x="0" y="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96243" y="2516982"/>
            <a:ext cx="110332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7"/>
              </a:lnSpc>
            </a:pPr>
            <a:r>
              <a:rPr lang="en-US" sz="2417" b="1">
                <a:solidFill>
                  <a:srgbClr val="4C4C4D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8567" y="2395438"/>
            <a:ext cx="2571750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000" b="1">
                <a:solidFill>
                  <a:srgbClr val="4C4C4D"/>
                </a:solidFill>
                <a:latin typeface="Arimo Bold"/>
                <a:ea typeface="Arimo Bold"/>
                <a:cs typeface="Arimo Bold"/>
                <a:sym typeface="Arimo Bold"/>
              </a:rPr>
              <a:t>Location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8567" y="2789535"/>
            <a:ext cx="5511403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83"/>
              </a:lnSpc>
            </a:pPr>
            <a:r>
              <a:rPr lang="en-US" sz="1583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20 km from Kakuma Town, established in 2016 to ease overcrowding.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20031" y="3954859"/>
            <a:ext cx="462856" cy="462856"/>
            <a:chOff x="0" y="0"/>
            <a:chExt cx="925712" cy="925712"/>
          </a:xfrm>
          <a:solidFill>
            <a:srgbClr val="4F74FB"/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74911" y="4057353"/>
            <a:ext cx="153094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7"/>
              </a:lnSpc>
            </a:pPr>
            <a:r>
              <a:rPr lang="en-US" sz="2417" b="1">
                <a:solidFill>
                  <a:srgbClr val="4C4C4D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8567" y="3935810"/>
            <a:ext cx="2571750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000" b="1">
                <a:solidFill>
                  <a:srgbClr val="4C4C4D"/>
                </a:solidFill>
                <a:latin typeface="Arimo Bold"/>
                <a:ea typeface="Arimo Bold"/>
                <a:cs typeface="Arimo Bold"/>
                <a:sym typeface="Arimo Bold"/>
              </a:rPr>
              <a:t>Population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8567" y="4329907"/>
            <a:ext cx="5511403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38,000 refugees: 40% women, 45% youth, 15% elderly.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20031" y="5166023"/>
            <a:ext cx="462856" cy="462856"/>
            <a:chOff x="0" y="0"/>
            <a:chExt cx="925712" cy="925712"/>
          </a:xfrm>
          <a:solidFill>
            <a:srgbClr val="4F74FB"/>
          </a:solid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77094" y="5268516"/>
            <a:ext cx="14863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7"/>
              </a:lnSpc>
            </a:pPr>
            <a:r>
              <a:rPr lang="en-US" sz="2417" b="1">
                <a:solidFill>
                  <a:srgbClr val="4C4C4D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8567" y="5146973"/>
            <a:ext cx="2571750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000" b="1">
                <a:solidFill>
                  <a:srgbClr val="4C4C4D"/>
                </a:solidFill>
                <a:latin typeface="Arimo Bold"/>
                <a:ea typeface="Arimo Bold"/>
                <a:cs typeface="Arimo Bold"/>
                <a:sym typeface="Arimo Bold"/>
              </a:rPr>
              <a:t>Challenges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8567" y="5541070"/>
            <a:ext cx="5511403" cy="97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Limited education, high unemployment, overcrowded schools (100-150 students per class), very low level of computer literacy in schools.</a:t>
            </a:r>
          </a:p>
        </p:txBody>
      </p:sp>
    </p:spTree>
    <p:extLst>
      <p:ext uri="{BB962C8B-B14F-4D97-AF65-F5344CB8AC3E}">
        <p14:creationId xmlns:p14="http://schemas.microsoft.com/office/powerpoint/2010/main" val="126957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179" y="108593"/>
            <a:ext cx="11511642" cy="905215"/>
          </a:xfrm>
          <a:solidFill>
            <a:srgbClr val="4F74FB"/>
          </a:solidFill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8121" y="4509125"/>
            <a:ext cx="9997269" cy="2309449"/>
          </a:xfrm>
        </p:spPr>
        <p:txBody>
          <a:bodyPr>
            <a:normAutofit fontScale="92500" lnSpcReduction="10000"/>
          </a:bodyPr>
          <a:lstStyle/>
          <a:p>
            <a:pPr lvl="2"/>
            <a:r>
              <a:rPr lang="en-GB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TVET system in Kalobeyei Settlement and its surroundings face challenges like shortage of quality institutions, outdated curricula, and high costs. </a:t>
            </a:r>
          </a:p>
          <a:p>
            <a:pPr lvl="2"/>
            <a:r>
              <a:rPr lang="en-GB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issues hinder access for refugees, particularly those who fail their KCSE exams and lack university options.</a:t>
            </a:r>
            <a:br>
              <a:rPr lang="en-GB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failures are mostly contributed by strenuous learning conditions in the secondary schools around </a:t>
            </a:r>
            <a:r>
              <a:rPr lang="en-GB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Kalobeyei</a:t>
            </a:r>
            <a:r>
              <a:rPr lang="en-GB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Settlement.</a:t>
            </a:r>
            <a:br>
              <a:rPr lang="en-GB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i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GB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survey reveals that 85% of these youth turn to criminal activities, 75% of girls engage in sex work, and 90% become teenage mothers, increasing their vulnerability to health risks.</a:t>
            </a:r>
            <a:endParaRPr lang="en-US" i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group of children sitting in a classroom&#10;&#10;Description automatically generated">
            <a:extLst>
              <a:ext uri="{FF2B5EF4-FFF2-40B4-BE49-F238E27FC236}">
                <a16:creationId xmlns:a16="http://schemas.microsoft.com/office/drawing/2014/main" id="{DF47F35B-5D1D-E806-4779-1FA08B410E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6610" y="3980445"/>
            <a:ext cx="2816301" cy="30258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23">
            <a:extLst>
              <a:ext uri="{FF2B5EF4-FFF2-40B4-BE49-F238E27FC236}">
                <a16:creationId xmlns:a16="http://schemas.microsoft.com/office/drawing/2014/main" id="{7C4E1D29-8889-B878-BA68-EABBF7FDDF64}"/>
              </a:ext>
            </a:extLst>
          </p:cNvPr>
          <p:cNvSpPr txBox="1"/>
          <p:nvPr/>
        </p:nvSpPr>
        <p:spPr>
          <a:xfrm>
            <a:off x="1224504" y="1963128"/>
            <a:ext cx="2233842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83"/>
              </a:lnSpc>
            </a:pPr>
            <a:r>
              <a:rPr lang="en-US" sz="2000" b="1" dirty="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High unemployment 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3F5EBED7-87E9-9567-B010-EA056308C6C3}"/>
              </a:ext>
            </a:extLst>
          </p:cNvPr>
          <p:cNvSpPr txBox="1"/>
          <p:nvPr/>
        </p:nvSpPr>
        <p:spPr>
          <a:xfrm>
            <a:off x="4765805" y="2015450"/>
            <a:ext cx="3119265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83"/>
              </a:lnSpc>
            </a:pPr>
            <a:r>
              <a:rPr lang="en-US" sz="2000" b="1" dirty="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Very low level of computer literacy </a:t>
            </a: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586EB275-9FC4-4FB4-FA1D-28F7B85477AA}"/>
              </a:ext>
            </a:extLst>
          </p:cNvPr>
          <p:cNvSpPr txBox="1"/>
          <p:nvPr/>
        </p:nvSpPr>
        <p:spPr>
          <a:xfrm>
            <a:off x="9859304" y="2041153"/>
            <a:ext cx="169838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83"/>
              </a:lnSpc>
            </a:pPr>
            <a:r>
              <a:rPr lang="en-US" sz="2000" b="1" dirty="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Lack of Tech skills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28BAAFE-7F8B-621E-D044-85FB2B462CCA}"/>
              </a:ext>
            </a:extLst>
          </p:cNvPr>
          <p:cNvSpPr txBox="1">
            <a:spLocks/>
          </p:cNvSpPr>
          <p:nvPr/>
        </p:nvSpPr>
        <p:spPr>
          <a:xfrm>
            <a:off x="1978121" y="1194150"/>
            <a:ext cx="9065532" cy="552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C00000"/>
                </a:solidFill>
              </a:rPr>
              <a:t>Inadequacy of Tech and Digital skills Among Refugee Youth 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46200" y="2844800"/>
            <a:ext cx="2112146" cy="469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75% according to a recent research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92700" y="2821797"/>
            <a:ext cx="254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About 85%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</a:t>
            </a:r>
            <a:r>
              <a:rPr lang="en-US" dirty="0"/>
              <a:t> to a recent research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9685801" y="2892956"/>
            <a:ext cx="2045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90% according to a recent research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83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FB7F9-2C8C-0009-B54A-4470EFA9F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7712CB6-0F74-AD49-4D8E-1191A06F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3084" y="135088"/>
            <a:ext cx="8734915" cy="939800"/>
          </a:xfrm>
          <a:solidFill>
            <a:srgbClr val="4F74FB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NGUVU-TEACH Solution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B4800B6-8EE3-24C6-9D03-E72CCE83A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7040" y="6174781"/>
            <a:ext cx="9144000" cy="683219"/>
          </a:xfrm>
        </p:spPr>
        <p:txBody>
          <a:bodyPr/>
          <a:lstStyle/>
          <a:p>
            <a:r>
              <a:rPr lang="en-US" b="1" i="1" spc="33" dirty="0"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NGUVU TEACH</a:t>
            </a:r>
            <a:r>
              <a:rPr lang="en-US" sz="2400" b="1" i="1" spc="33" dirty="0"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: Tech For All Everywhere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18EDBABF-F561-E7CC-A6AE-566EB64761EA}"/>
              </a:ext>
            </a:extLst>
          </p:cNvPr>
          <p:cNvSpPr txBox="1"/>
          <p:nvPr/>
        </p:nvSpPr>
        <p:spPr>
          <a:xfrm>
            <a:off x="1933084" y="1196534"/>
            <a:ext cx="8811117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As a solution to these challenges, Nguvu-TEACH as a local EdTech startup will do the following:</a:t>
            </a:r>
          </a:p>
        </p:txBody>
      </p: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F6E2B399-A912-78D4-9250-6C194F97BDAF}"/>
              </a:ext>
            </a:extLst>
          </p:cNvPr>
          <p:cNvSpPr/>
          <p:nvPr/>
        </p:nvSpPr>
        <p:spPr>
          <a:xfrm>
            <a:off x="1776105" y="1705841"/>
            <a:ext cx="934915" cy="939799"/>
          </a:xfrm>
          <a:custGeom>
            <a:avLst/>
            <a:gdLst/>
            <a:ahLst/>
            <a:cxnLst/>
            <a:rect l="l" t="t" r="r" b="b"/>
            <a:pathLst>
              <a:path w="678507" h="678508">
                <a:moveTo>
                  <a:pt x="0" y="0"/>
                </a:moveTo>
                <a:lnTo>
                  <a:pt x="678508" y="0"/>
                </a:lnTo>
                <a:lnTo>
                  <a:pt x="678508" y="678507"/>
                </a:lnTo>
                <a:lnTo>
                  <a:pt x="0" y="678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20497112-974D-AE1B-D486-CF6E76A55C42}"/>
              </a:ext>
            </a:extLst>
          </p:cNvPr>
          <p:cNvSpPr txBox="1"/>
          <p:nvPr/>
        </p:nvSpPr>
        <p:spPr>
          <a:xfrm>
            <a:off x="1419588" y="2621878"/>
            <a:ext cx="1647950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600" b="1" dirty="0">
                <a:latin typeface="Arimo Bold"/>
                <a:ea typeface="Arimo Bold"/>
                <a:cs typeface="Arimo Bold"/>
                <a:sym typeface="Arimo Bold"/>
              </a:rPr>
              <a:t>Education </a:t>
            </a:r>
          </a:p>
          <a:p>
            <a:r>
              <a:rPr lang="en-US" sz="2600" b="1" dirty="0">
                <a:latin typeface="Arimo Bold"/>
                <a:ea typeface="Arimo Bold"/>
                <a:cs typeface="Arimo Bold"/>
                <a:sym typeface="Arimo Bold"/>
              </a:rPr>
              <a:t>&amp; Training</a:t>
            </a:r>
          </a:p>
        </p:txBody>
      </p:sp>
      <p:sp>
        <p:nvSpPr>
          <p:cNvPr id="18" name="Freeform 11" descr="preencoded.png">
            <a:extLst>
              <a:ext uri="{FF2B5EF4-FFF2-40B4-BE49-F238E27FC236}">
                <a16:creationId xmlns:a16="http://schemas.microsoft.com/office/drawing/2014/main" id="{40BEA214-E0DF-FB06-86ED-B1CAAE441A0A}"/>
              </a:ext>
            </a:extLst>
          </p:cNvPr>
          <p:cNvSpPr/>
          <p:nvPr/>
        </p:nvSpPr>
        <p:spPr>
          <a:xfrm>
            <a:off x="5932515" y="1783973"/>
            <a:ext cx="678507" cy="678507"/>
          </a:xfrm>
          <a:custGeom>
            <a:avLst/>
            <a:gdLst/>
            <a:ahLst/>
            <a:cxnLst/>
            <a:rect l="l" t="t" r="r" b="b"/>
            <a:pathLst>
              <a:path w="678507" h="678507">
                <a:moveTo>
                  <a:pt x="0" y="0"/>
                </a:moveTo>
                <a:lnTo>
                  <a:pt x="678508" y="0"/>
                </a:lnTo>
                <a:lnTo>
                  <a:pt x="678508" y="678508"/>
                </a:lnTo>
                <a:lnTo>
                  <a:pt x="0" y="678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U" dirty="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D9431D5-71E7-8F68-64FA-6972281663B2}"/>
              </a:ext>
            </a:extLst>
          </p:cNvPr>
          <p:cNvSpPr txBox="1"/>
          <p:nvPr/>
        </p:nvSpPr>
        <p:spPr>
          <a:xfrm>
            <a:off x="4819928" y="2621878"/>
            <a:ext cx="3427846" cy="394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00" b="1" dirty="0">
                <a:latin typeface="Arimo Bold"/>
                <a:ea typeface="Arimo Bold"/>
                <a:cs typeface="Arimo Bold"/>
                <a:sym typeface="Arimo Bold"/>
              </a:rPr>
              <a:t>Entrepreneurships</a:t>
            </a:r>
          </a:p>
        </p:txBody>
      </p:sp>
      <p:sp>
        <p:nvSpPr>
          <p:cNvPr id="20" name="Freeform 14" descr="preencoded.png">
            <a:extLst>
              <a:ext uri="{FF2B5EF4-FFF2-40B4-BE49-F238E27FC236}">
                <a16:creationId xmlns:a16="http://schemas.microsoft.com/office/drawing/2014/main" id="{CA54D95E-80BC-B59B-A57B-CC1F9D91787C}"/>
              </a:ext>
            </a:extLst>
          </p:cNvPr>
          <p:cNvSpPr/>
          <p:nvPr/>
        </p:nvSpPr>
        <p:spPr>
          <a:xfrm>
            <a:off x="9621466" y="1835392"/>
            <a:ext cx="678507" cy="678507"/>
          </a:xfrm>
          <a:custGeom>
            <a:avLst/>
            <a:gdLst/>
            <a:ahLst/>
            <a:cxnLst/>
            <a:rect l="l" t="t" r="r" b="b"/>
            <a:pathLst>
              <a:path w="678507" h="678507">
                <a:moveTo>
                  <a:pt x="0" y="0"/>
                </a:moveTo>
                <a:lnTo>
                  <a:pt x="678508" y="0"/>
                </a:lnTo>
                <a:lnTo>
                  <a:pt x="678508" y="678507"/>
                </a:lnTo>
                <a:lnTo>
                  <a:pt x="0" y="67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D0A730EE-009D-8D11-EC39-68E3376B5AEA}"/>
              </a:ext>
            </a:extLst>
          </p:cNvPr>
          <p:cNvSpPr txBox="1"/>
          <p:nvPr/>
        </p:nvSpPr>
        <p:spPr>
          <a:xfrm>
            <a:off x="8932280" y="2668748"/>
            <a:ext cx="2327472" cy="816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12"/>
              </a:lnSpc>
            </a:pPr>
            <a:r>
              <a:rPr lang="en-US" sz="2600" b="1" dirty="0">
                <a:latin typeface="Arimo Bold"/>
                <a:ea typeface="Arimo Bold"/>
                <a:cs typeface="Arimo Bold"/>
                <a:sym typeface="Arimo Bold"/>
              </a:rPr>
              <a:t>Link To Job Opportunities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21169" y="4912324"/>
            <a:ext cx="8423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mo Bold"/>
                <a:ea typeface="Arimo Bold"/>
                <a:cs typeface="Arimo Bold"/>
                <a:sym typeface="Arimo Bold"/>
              </a:rPr>
              <a:t>At the End of this proposed solution in 2025, </a:t>
            </a:r>
            <a:r>
              <a:rPr lang="en-US" b="1" dirty="0" err="1">
                <a:latin typeface="Arimo Bold"/>
                <a:ea typeface="Arimo Bold"/>
                <a:cs typeface="Arimo Bold"/>
                <a:sym typeface="Arimo Bold"/>
              </a:rPr>
              <a:t>Nguvu</a:t>
            </a:r>
            <a:r>
              <a:rPr lang="en-US" b="1" dirty="0">
                <a:latin typeface="Arimo Bold"/>
                <a:ea typeface="Arimo Bold"/>
                <a:cs typeface="Arimo Bold"/>
                <a:sym typeface="Arimo Bold"/>
              </a:rPr>
              <a:t>-TEACH vision is to empowered up to 500 youths, making them self Reliant, self-employment or even get employed. This is projected to bring down the unemployment rate in Kalobeyei Settlement from 75% to 60% my 2025 and 30% by 2030.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9AC29-7DCF-88D5-3FEA-5269B569D519}"/>
              </a:ext>
            </a:extLst>
          </p:cNvPr>
          <p:cNvSpPr txBox="1"/>
          <p:nvPr/>
        </p:nvSpPr>
        <p:spPr>
          <a:xfrm>
            <a:off x="4608793" y="3506071"/>
            <a:ext cx="32754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mo Bold"/>
                <a:ea typeface="Arimo Bold"/>
                <a:cs typeface="Arimo Bold"/>
                <a:sym typeface="Arimo Bold"/>
              </a:rPr>
              <a:t>Training them to use the skills they learn to generate income for themselves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4549F0-9558-05C6-8E0A-E4123B1F44CA}"/>
              </a:ext>
            </a:extLst>
          </p:cNvPr>
          <p:cNvSpPr txBox="1"/>
          <p:nvPr/>
        </p:nvSpPr>
        <p:spPr>
          <a:xfrm>
            <a:off x="622392" y="3459593"/>
            <a:ext cx="37000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mo Bold"/>
                <a:ea typeface="Arimo Bold"/>
                <a:cs typeface="Arimo Bold"/>
                <a:sym typeface="Arimo Bold"/>
              </a:rPr>
              <a:t>We will have training and courses that will help the youths live with good Tech &amp; Digital Skills. Our courses will be from basic computer training to web design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DD8CD-4EAE-1EF3-3E32-B5B4E04DA3A1}"/>
              </a:ext>
            </a:extLst>
          </p:cNvPr>
          <p:cNvSpPr txBox="1"/>
          <p:nvPr/>
        </p:nvSpPr>
        <p:spPr>
          <a:xfrm>
            <a:off x="8322996" y="3488137"/>
            <a:ext cx="36212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mo Bold"/>
                <a:ea typeface="Arimo Bold"/>
                <a:cs typeface="Arimo Bold"/>
                <a:sym typeface="Arimo Bold"/>
              </a:rPr>
              <a:t>We will partner with organizations both in the camp and online and connect those who </a:t>
            </a:r>
            <a:r>
              <a:rPr lang="en-US" sz="1600" dirty="0" err="1">
                <a:latin typeface="Arimo Bold"/>
                <a:ea typeface="Arimo Bold"/>
                <a:cs typeface="Arimo Bold"/>
                <a:sym typeface="Arimo Bold"/>
              </a:rPr>
              <a:t>eccel</a:t>
            </a:r>
            <a:r>
              <a:rPr lang="en-US" sz="1600" dirty="0">
                <a:latin typeface="Arimo Bold"/>
                <a:ea typeface="Arimo Bold"/>
                <a:cs typeface="Arimo Bold"/>
                <a:sym typeface="Arimo Bold"/>
              </a:rPr>
              <a:t> in the trainings to job opportunities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CF3A1961-C5EF-68D4-3411-641AB8F17687}"/>
              </a:ext>
            </a:extLst>
          </p:cNvPr>
          <p:cNvSpPr txBox="1"/>
          <p:nvPr/>
        </p:nvSpPr>
        <p:spPr>
          <a:xfrm>
            <a:off x="384817" y="5070653"/>
            <a:ext cx="1871891" cy="816506"/>
          </a:xfrm>
          <a:prstGeom prst="rect">
            <a:avLst/>
          </a:prstGeom>
          <a:solidFill>
            <a:srgbClr val="4F74FB"/>
          </a:solidFill>
          <a:effectLst>
            <a:reflection blurRad="6350" stA="50000" endA="300" endPos="90000" dist="50800" dir="5400000" sy="-100000" algn="bl" rotWithShape="0"/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600" b="1" dirty="0">
                <a:solidFill>
                  <a:schemeClr val="bg1"/>
                </a:solidFill>
                <a:latin typeface="Arimo Bold"/>
                <a:ea typeface="Arimo Bold"/>
                <a:cs typeface="Arimo Bold"/>
                <a:sym typeface="Arimo Bold"/>
              </a:rPr>
              <a:t>OUR MISSION</a:t>
            </a:r>
          </a:p>
        </p:txBody>
      </p:sp>
    </p:spTree>
    <p:extLst>
      <p:ext uri="{BB962C8B-B14F-4D97-AF65-F5344CB8AC3E}">
        <p14:creationId xmlns:p14="http://schemas.microsoft.com/office/powerpoint/2010/main" val="3803684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0" cy="6858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053703" y="71437"/>
            <a:ext cx="13841016" cy="7125891"/>
            <a:chOff x="0" y="0"/>
            <a:chExt cx="24384000" cy="13716000"/>
          </a:xfrm>
          <a:noFill/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4572000" cy="6858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TextBox 7"/>
          <p:cNvSpPr txBox="1"/>
          <p:nvPr/>
        </p:nvSpPr>
        <p:spPr>
          <a:xfrm>
            <a:off x="5275065" y="515640"/>
            <a:ext cx="3111554" cy="628377"/>
          </a:xfrm>
          <a:prstGeom prst="rect">
            <a:avLst/>
          </a:prstGeom>
          <a:solidFill>
            <a:srgbClr val="4F74FB"/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17"/>
              </a:lnSpc>
            </a:pPr>
            <a:r>
              <a:rPr lang="en-US" sz="3917" b="1" dirty="0">
                <a:solidFill>
                  <a:schemeClr val="bg1"/>
                </a:solidFill>
                <a:latin typeface="Arimo Bold"/>
                <a:ea typeface="Arimo Bold"/>
                <a:cs typeface="Arimo Bold"/>
                <a:sym typeface="Arimo Bold"/>
              </a:rPr>
              <a:t>Market Size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5275064" y="1482824"/>
            <a:ext cx="1004491" cy="1607145"/>
          </a:xfrm>
          <a:custGeom>
            <a:avLst/>
            <a:gdLst/>
            <a:ahLst/>
            <a:cxnLst/>
            <a:rect l="l" t="t" r="r" b="b"/>
            <a:pathLst>
              <a:path w="1506736" h="2410718">
                <a:moveTo>
                  <a:pt x="0" y="0"/>
                </a:moveTo>
                <a:lnTo>
                  <a:pt x="1506736" y="0"/>
                </a:lnTo>
                <a:lnTo>
                  <a:pt x="1506736" y="2410718"/>
                </a:lnTo>
                <a:lnTo>
                  <a:pt x="0" y="2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0" b="-40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9" name="TextBox 9"/>
          <p:cNvSpPr txBox="1"/>
          <p:nvPr/>
        </p:nvSpPr>
        <p:spPr>
          <a:xfrm>
            <a:off x="6580881" y="1664594"/>
            <a:ext cx="2511227" cy="29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58"/>
              </a:lnSpc>
            </a:pPr>
            <a:r>
              <a:rPr lang="en-US" sz="1958" b="1" dirty="0">
                <a:solidFill>
                  <a:srgbClr val="A5B8FD"/>
                </a:solidFill>
                <a:latin typeface="Arimo Bold"/>
                <a:ea typeface="Arimo Bold"/>
                <a:cs typeface="Arimo Bold"/>
                <a:sym typeface="Arimo Bold"/>
              </a:rPr>
              <a:t>Youth Population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0882" y="2054424"/>
            <a:ext cx="4908054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0"/>
              </a:lnSpc>
            </a:pPr>
            <a:r>
              <a:rPr lang="en-US" sz="1541" dirty="0">
                <a:latin typeface="Heebo"/>
                <a:ea typeface="Heebo"/>
                <a:cs typeface="Heebo"/>
                <a:sym typeface="Heebo"/>
              </a:rPr>
              <a:t>45% of Kalobeyei' s population are youth, creating high demand.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5275064" y="3089970"/>
            <a:ext cx="1004491" cy="1607145"/>
          </a:xfrm>
          <a:custGeom>
            <a:avLst/>
            <a:gdLst/>
            <a:ahLst/>
            <a:cxnLst/>
            <a:rect l="l" t="t" r="r" b="b"/>
            <a:pathLst>
              <a:path w="1506736" h="2410718">
                <a:moveTo>
                  <a:pt x="0" y="0"/>
                </a:moveTo>
                <a:lnTo>
                  <a:pt x="1506736" y="0"/>
                </a:lnTo>
                <a:lnTo>
                  <a:pt x="1506736" y="2410717"/>
                </a:lnTo>
                <a:lnTo>
                  <a:pt x="0" y="2410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0" b="-40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2" name="TextBox 12"/>
          <p:cNvSpPr txBox="1"/>
          <p:nvPr/>
        </p:nvSpPr>
        <p:spPr>
          <a:xfrm>
            <a:off x="6580881" y="3271738"/>
            <a:ext cx="2511227" cy="29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58"/>
              </a:lnSpc>
            </a:pPr>
            <a:r>
              <a:rPr lang="en-US" sz="1958" b="1" dirty="0">
                <a:solidFill>
                  <a:srgbClr val="A5B8FD"/>
                </a:solidFill>
                <a:latin typeface="Arimo Bold"/>
                <a:ea typeface="Arimo Bold"/>
                <a:cs typeface="Arimo Bold"/>
                <a:sym typeface="Arimo Bold"/>
              </a:rPr>
              <a:t>Growing Market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80882" y="3661568"/>
            <a:ext cx="4908054" cy="29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0"/>
              </a:lnSpc>
            </a:pPr>
            <a:r>
              <a:rPr lang="en-US" sz="1541" dirty="0">
                <a:latin typeface="Heebo"/>
                <a:ea typeface="Heebo"/>
                <a:cs typeface="Heebo"/>
                <a:sym typeface="Heebo"/>
              </a:rPr>
              <a:t>Global demand for digital skills training is increasing</a:t>
            </a:r>
            <a:r>
              <a:rPr lang="en-US" sz="1541" dirty="0">
                <a:solidFill>
                  <a:srgbClr val="C00000"/>
                </a:solidFill>
                <a:latin typeface="Heebo"/>
                <a:ea typeface="Heebo"/>
                <a:cs typeface="Heebo"/>
                <a:sym typeface="Heebo"/>
              </a:rPr>
              <a:t>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5275064" y="4697116"/>
            <a:ext cx="1004491" cy="1607145"/>
          </a:xfrm>
          <a:custGeom>
            <a:avLst/>
            <a:gdLst/>
            <a:ahLst/>
            <a:cxnLst/>
            <a:rect l="l" t="t" r="r" b="b"/>
            <a:pathLst>
              <a:path w="1506736" h="2410718">
                <a:moveTo>
                  <a:pt x="0" y="0"/>
                </a:moveTo>
                <a:lnTo>
                  <a:pt x="1506736" y="0"/>
                </a:lnTo>
                <a:lnTo>
                  <a:pt x="1506736" y="2410717"/>
                </a:lnTo>
                <a:lnTo>
                  <a:pt x="0" y="24107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0" b="-40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5" name="TextBox 15"/>
          <p:cNvSpPr txBox="1"/>
          <p:nvPr/>
        </p:nvSpPr>
        <p:spPr>
          <a:xfrm>
            <a:off x="6580881" y="4878884"/>
            <a:ext cx="3787762" cy="297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58"/>
              </a:lnSpc>
            </a:pPr>
            <a:r>
              <a:rPr lang="en-US" sz="1958" b="1" dirty="0">
                <a:solidFill>
                  <a:srgbClr val="A5B8FD"/>
                </a:solidFill>
                <a:latin typeface="Arimo Bold"/>
                <a:ea typeface="Arimo Bold"/>
                <a:cs typeface="Arimo Bold"/>
                <a:sym typeface="Arimo Bold"/>
              </a:rPr>
              <a:t>Potential Partnerships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80882" y="5268714"/>
            <a:ext cx="4908054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0"/>
              </a:lnSpc>
            </a:pPr>
            <a:r>
              <a:rPr lang="en-US" sz="1541" dirty="0">
                <a:latin typeface="Heebo"/>
                <a:ea typeface="Heebo"/>
                <a:cs typeface="Heebo"/>
                <a:sym typeface="Heebo"/>
              </a:rPr>
              <a:t>Opportunities for grants and partnerships</a:t>
            </a:r>
            <a:r>
              <a:rPr lang="" sz="1541" dirty="0">
                <a:latin typeface="Heebo"/>
                <a:ea typeface="Heebo"/>
                <a:cs typeface="Heebo"/>
                <a:sym typeface="Heebo"/>
              </a:rPr>
              <a:t>(Investment , Donations)</a:t>
            </a:r>
            <a:r>
              <a:rPr lang="en-US" sz="1541" dirty="0">
                <a:latin typeface="Heebo"/>
                <a:ea typeface="Heebo"/>
                <a:cs typeface="Heebo"/>
                <a:sym typeface="Heebo"/>
              </a:rPr>
              <a:t>to expand reach.</a:t>
            </a:r>
          </a:p>
        </p:txBody>
      </p:sp>
    </p:spTree>
    <p:extLst>
      <p:ext uri="{BB962C8B-B14F-4D97-AF65-F5344CB8AC3E}">
        <p14:creationId xmlns:p14="http://schemas.microsoft.com/office/powerpoint/2010/main" val="3636826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559" y="0"/>
            <a:ext cx="3190375" cy="990600"/>
          </a:xfrm>
          <a:noFill/>
        </p:spPr>
        <p:txBody>
          <a:bodyPr anchor="ctr"/>
          <a:lstStyle/>
          <a:p>
            <a:r>
              <a:rPr lang="en-US" sz="4800" b="1" dirty="0">
                <a:solidFill>
                  <a:srgbClr val="C00000"/>
                </a:solidFill>
              </a:rPr>
              <a:t>OUR 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4558" y="2096391"/>
            <a:ext cx="3190375" cy="3103762"/>
          </a:xfrm>
          <a:noFill/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Things we need the money for: </a:t>
            </a:r>
          </a:p>
          <a:p>
            <a:r>
              <a:rPr lang="en-US" dirty="0"/>
              <a:t> Facility Renovation: </a:t>
            </a:r>
            <a:r>
              <a:rPr lang="en-US" dirty="0">
                <a:solidFill>
                  <a:srgbClr val="0070C0"/>
                </a:solidFill>
              </a:rPr>
              <a:t>15%</a:t>
            </a:r>
            <a:r>
              <a:rPr lang="en-US" dirty="0"/>
              <a:t> </a:t>
            </a:r>
          </a:p>
          <a:p>
            <a:r>
              <a:rPr lang="en-US" dirty="0"/>
              <a:t>Build an Online Learning Management System(LMS): </a:t>
            </a:r>
            <a:r>
              <a:rPr lang="en-US" dirty="0">
                <a:solidFill>
                  <a:srgbClr val="0070C0"/>
                </a:solidFill>
              </a:rPr>
              <a:t>35%</a:t>
            </a:r>
          </a:p>
          <a:p>
            <a:r>
              <a:rPr lang="en-US" dirty="0"/>
              <a:t>Computers &amp; Accessories: </a:t>
            </a:r>
            <a:r>
              <a:rPr lang="en-US" dirty="0">
                <a:solidFill>
                  <a:srgbClr val="0070C0"/>
                </a:solidFill>
              </a:rPr>
              <a:t>25%</a:t>
            </a:r>
          </a:p>
          <a:p>
            <a:r>
              <a:rPr lang="en-US" dirty="0"/>
              <a:t>Furniture: </a:t>
            </a:r>
            <a:r>
              <a:rPr lang="en-US" dirty="0">
                <a:solidFill>
                  <a:srgbClr val="0070C0"/>
                </a:solidFill>
              </a:rPr>
              <a:t>2% </a:t>
            </a:r>
          </a:p>
          <a:p>
            <a:r>
              <a:rPr lang="en-US" dirty="0"/>
              <a:t>Power &amp; Utilities: </a:t>
            </a:r>
            <a:r>
              <a:rPr lang="en-US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/>
              <a:t>Staff Acquisition &amp; Facilitation: </a:t>
            </a:r>
            <a:r>
              <a:rPr lang="en-US" dirty="0">
                <a:solidFill>
                  <a:srgbClr val="0070C0"/>
                </a:solidFill>
              </a:rPr>
              <a:t>20%</a:t>
            </a:r>
          </a:p>
        </p:txBody>
      </p:sp>
      <p:sp>
        <p:nvSpPr>
          <p:cNvPr id="4" name="Freeform 7" descr="preencoded.png">
            <a:extLst>
              <a:ext uri="{FF2B5EF4-FFF2-40B4-BE49-F238E27FC236}">
                <a16:creationId xmlns:a16="http://schemas.microsoft.com/office/drawing/2014/main" id="{1D7AD8A3-1BFC-A8E9-8847-9C846701B1DE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rgbClr val="4F74FB">
                  <a:tint val="45000"/>
                  <a:satMod val="400000"/>
                </a:srgb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0C2682-B393-8C26-47D9-465A3861B443}"/>
              </a:ext>
            </a:extLst>
          </p:cNvPr>
          <p:cNvSpPr txBox="1">
            <a:spLocks/>
          </p:cNvSpPr>
          <p:nvPr/>
        </p:nvSpPr>
        <p:spPr>
          <a:xfrm>
            <a:off x="5039224" y="806896"/>
            <a:ext cx="2944843" cy="1473200"/>
          </a:xfrm>
          <a:prstGeom prst="rect">
            <a:avLst/>
          </a:prstGeom>
          <a:noFill/>
        </p:spPr>
        <p:txBody>
          <a:bodyPr vert="horz" lIns="91440" tIns="45720" rIns="9144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135,000 USD</a:t>
            </a:r>
          </a:p>
          <a:p>
            <a:endParaRPr lang="en-US" sz="1600" dirty="0"/>
          </a:p>
          <a:p>
            <a:r>
              <a:rPr lang="en-US" sz="1600" dirty="0"/>
              <a:t>in grant or partner equity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4B40FE-488F-53BD-68B8-B7348F43E5F6}"/>
              </a:ext>
            </a:extLst>
          </p:cNvPr>
          <p:cNvSpPr txBox="1">
            <a:spLocks/>
          </p:cNvSpPr>
          <p:nvPr/>
        </p:nvSpPr>
        <p:spPr>
          <a:xfrm>
            <a:off x="8387791" y="1193800"/>
            <a:ext cx="3639107" cy="541019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/>
              <a:t>Ways to generate revenue</a:t>
            </a:r>
            <a:r>
              <a:rPr lang="en-US" dirty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Partnership with LWF to teach Basic &amp; Intermediate ICT for them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Refugee Students:</a:t>
            </a:r>
          </a:p>
          <a:p>
            <a:pPr lvl="2"/>
            <a:r>
              <a:rPr lang="en-US" spc="31" dirty="0">
                <a:solidFill>
                  <a:srgbClr val="00000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Basic Computer Training: </a:t>
            </a:r>
            <a:r>
              <a:rPr lang="en-US" spc="31" dirty="0">
                <a:solidFill>
                  <a:srgbClr val="0070C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($1</a:t>
            </a:r>
            <a:r>
              <a:rPr lang="en-US" b="1" spc="31" dirty="0">
                <a:solidFill>
                  <a:srgbClr val="0070C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5 </a:t>
            </a:r>
            <a:r>
              <a:rPr lang="en-US" b="1" spc="31" dirty="0">
                <a:solidFill>
                  <a:srgbClr val="00000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Monthly for 6 Months</a:t>
            </a:r>
            <a:r>
              <a:rPr lang="en-US" spc="31" dirty="0">
                <a:solidFill>
                  <a:srgbClr val="00000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) </a:t>
            </a:r>
          </a:p>
          <a:p>
            <a:pPr lvl="2"/>
            <a:r>
              <a:rPr lang="en-US" spc="31" dirty="0">
                <a:solidFill>
                  <a:srgbClr val="00000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Intermediate Computer Training:  (</a:t>
            </a:r>
            <a:r>
              <a:rPr lang="en-US" spc="31" dirty="0">
                <a:solidFill>
                  <a:srgbClr val="0070C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$</a:t>
            </a:r>
            <a:r>
              <a:rPr lang="en-US" b="1" spc="31" dirty="0">
                <a:solidFill>
                  <a:srgbClr val="0070C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25 </a:t>
            </a:r>
            <a:r>
              <a:rPr lang="en-US" b="1" spc="31" dirty="0">
                <a:solidFill>
                  <a:srgbClr val="00000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Monthly for 6 Months</a:t>
            </a:r>
            <a:r>
              <a:rPr lang="en-US" spc="31" dirty="0">
                <a:solidFill>
                  <a:srgbClr val="00000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)</a:t>
            </a:r>
          </a:p>
          <a:p>
            <a:pPr lvl="3"/>
            <a:r>
              <a:rPr lang="en-US" spc="31" dirty="0">
                <a:solidFill>
                  <a:srgbClr val="00000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Graphics Design: (</a:t>
            </a:r>
            <a:r>
              <a:rPr lang="en-US" spc="31" dirty="0">
                <a:solidFill>
                  <a:srgbClr val="0070C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$</a:t>
            </a:r>
            <a:r>
              <a:rPr lang="en-US" b="1" spc="31" dirty="0">
                <a:solidFill>
                  <a:srgbClr val="0070C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50 </a:t>
            </a:r>
            <a:r>
              <a:rPr lang="en-US" b="1" spc="31" dirty="0">
                <a:solidFill>
                  <a:srgbClr val="00000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Monthly for 6 Months)</a:t>
            </a:r>
          </a:p>
          <a:p>
            <a:pPr lvl="3"/>
            <a:r>
              <a:rPr lang="en-US" spc="31" dirty="0">
                <a:solidFill>
                  <a:srgbClr val="00000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Web Development/Software Engineering: (</a:t>
            </a:r>
            <a:r>
              <a:rPr lang="en-US" spc="31" dirty="0">
                <a:solidFill>
                  <a:srgbClr val="0070C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$</a:t>
            </a:r>
            <a:r>
              <a:rPr lang="en-US" b="1" spc="31" dirty="0">
                <a:solidFill>
                  <a:srgbClr val="0070C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100 </a:t>
            </a:r>
            <a:r>
              <a:rPr lang="en-US" b="1" spc="31" dirty="0">
                <a:solidFill>
                  <a:srgbClr val="00000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Monthly for 6 Months</a:t>
            </a:r>
            <a:r>
              <a:rPr lang="en-US" spc="31" dirty="0">
                <a:solidFill>
                  <a:srgbClr val="00000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) </a:t>
            </a:r>
          </a:p>
          <a:p>
            <a:pPr lvl="3"/>
            <a:r>
              <a:rPr lang="en-US" spc="31" dirty="0">
                <a:solidFill>
                  <a:srgbClr val="00000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Other digital trainings: </a:t>
            </a:r>
            <a:r>
              <a:rPr lang="en-US" spc="31" dirty="0">
                <a:solidFill>
                  <a:srgbClr val="0070C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$</a:t>
            </a:r>
            <a:r>
              <a:rPr lang="en-US" b="1" spc="31" dirty="0">
                <a:solidFill>
                  <a:srgbClr val="0070C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35</a:t>
            </a:r>
          </a:p>
          <a:p>
            <a:pPr lvl="3"/>
            <a:r>
              <a:rPr lang="en-US" spc="31" dirty="0">
                <a:latin typeface="+mj-lt"/>
                <a:ea typeface="TT Rounds Condensed"/>
                <a:cs typeface="TT Rounds Condensed"/>
                <a:sym typeface="TT Rounds Condensed"/>
              </a:rPr>
              <a:t>Cyber services </a:t>
            </a:r>
            <a:r>
              <a:rPr lang="en-US" b="1" spc="31" dirty="0">
                <a:latin typeface="+mj-lt"/>
                <a:ea typeface="TT Rounds Condensed"/>
                <a:cs typeface="TT Rounds Condensed"/>
                <a:sym typeface="TT Rounds Condensed"/>
              </a:rPr>
              <a:t>(</a:t>
            </a:r>
            <a:r>
              <a:rPr lang="en-US" b="1" spc="31" dirty="0">
                <a:solidFill>
                  <a:srgbClr val="0070C0"/>
                </a:solidFill>
                <a:latin typeface="+mj-lt"/>
                <a:ea typeface="TT Rounds Condensed"/>
                <a:cs typeface="TT Rounds Condensed"/>
                <a:sym typeface="TT Rounds Condensed"/>
              </a:rPr>
              <a:t>Printing, photocopy, Browsing Services, Ethical hacking</a:t>
            </a:r>
            <a:r>
              <a:rPr lang="en-US" b="1" spc="31" dirty="0">
                <a:latin typeface="+mj-lt"/>
                <a:ea typeface="TT Rounds Condensed"/>
                <a:cs typeface="TT Rounds Condensed"/>
                <a:sym typeface="TT Rounds Condensed"/>
              </a:rPr>
              <a:t>)</a:t>
            </a:r>
          </a:p>
          <a:p>
            <a:pPr lvl="3"/>
            <a:endParaRPr lang="en-US" b="1" dirty="0">
              <a:solidFill>
                <a:srgbClr val="94123C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DF9F761-78A3-2BA6-6E8C-0F54F058C613}"/>
              </a:ext>
            </a:extLst>
          </p:cNvPr>
          <p:cNvSpPr txBox="1">
            <a:spLocks/>
          </p:cNvSpPr>
          <p:nvPr/>
        </p:nvSpPr>
        <p:spPr>
          <a:xfrm>
            <a:off x="8612158" y="97323"/>
            <a:ext cx="3190375" cy="990600"/>
          </a:xfrm>
          <a:prstGeom prst="rect">
            <a:avLst/>
          </a:prstGeom>
          <a:noFill/>
        </p:spPr>
        <p:txBody>
          <a:bodyPr vert="horz" lIns="91440" tIns="45720" rIns="9144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C00000"/>
                </a:solidFill>
              </a:rPr>
              <a:t>INCOME</a:t>
            </a:r>
          </a:p>
        </p:txBody>
      </p:sp>
    </p:spTree>
    <p:extLst>
      <p:ext uri="{BB962C8B-B14F-4D97-AF65-F5344CB8AC3E}">
        <p14:creationId xmlns:p14="http://schemas.microsoft.com/office/powerpoint/2010/main" val="17919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0" cy="6858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1"/>
            <a:ext cx="12220760" cy="7583566"/>
            <a:chOff x="0" y="0"/>
            <a:chExt cx="24384000" cy="14578033"/>
          </a:xfrm>
          <a:solidFill>
            <a:schemeClr val="bg1">
              <a:lumMod val="95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4578033"/>
            </a:xfrm>
            <a:custGeom>
              <a:avLst/>
              <a:gdLst/>
              <a:ahLst/>
              <a:cxnLst/>
              <a:rect l="l" t="t" r="r" b="b"/>
              <a:pathLst>
                <a:path w="24384000" h="14578033">
                  <a:moveTo>
                    <a:pt x="0" y="0"/>
                  </a:moveTo>
                  <a:lnTo>
                    <a:pt x="24384000" y="0"/>
                  </a:lnTo>
                  <a:lnTo>
                    <a:pt x="24384000" y="14578033"/>
                  </a:lnTo>
                  <a:lnTo>
                    <a:pt x="0" y="1457803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10699346" y="6457950"/>
            <a:ext cx="1435504" cy="34290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Freeform 7" descr="preencoded.png"/>
          <p:cNvSpPr/>
          <p:nvPr/>
        </p:nvSpPr>
        <p:spPr>
          <a:xfrm>
            <a:off x="7502979" y="0"/>
            <a:ext cx="4689021" cy="6857999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8" name="TextBox 8"/>
          <p:cNvSpPr txBox="1"/>
          <p:nvPr/>
        </p:nvSpPr>
        <p:spPr>
          <a:xfrm>
            <a:off x="685800" y="385234"/>
            <a:ext cx="6589383" cy="526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7"/>
              </a:lnSpc>
            </a:pPr>
            <a:r>
              <a:rPr lang="en-US" sz="3542" b="1" dirty="0">
                <a:solidFill>
                  <a:srgbClr val="4F74FB"/>
                </a:solidFill>
                <a:latin typeface="Arimo Bold"/>
                <a:ea typeface="Arimo Bold"/>
                <a:cs typeface="Arimo Bold"/>
                <a:sym typeface="Arimo Bold"/>
              </a:rPr>
              <a:t>Revenue Model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632917" y="1335088"/>
            <a:ext cx="452041" cy="452041"/>
          </a:xfrm>
          <a:custGeom>
            <a:avLst/>
            <a:gdLst/>
            <a:ahLst/>
            <a:cxnLst/>
            <a:rect l="l" t="t" r="r" b="b"/>
            <a:pathLst>
              <a:path w="678061" h="678061">
                <a:moveTo>
                  <a:pt x="0" y="0"/>
                </a:moveTo>
                <a:lnTo>
                  <a:pt x="678061" y="0"/>
                </a:lnTo>
                <a:lnTo>
                  <a:pt x="678061" y="678061"/>
                </a:lnTo>
                <a:lnTo>
                  <a:pt x="0" y="6780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0" name="TextBox 10"/>
          <p:cNvSpPr txBox="1"/>
          <p:nvPr/>
        </p:nvSpPr>
        <p:spPr>
          <a:xfrm>
            <a:off x="632917" y="1942505"/>
            <a:ext cx="22604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8"/>
              </a:lnSpc>
            </a:pPr>
            <a:r>
              <a:rPr lang="en-US" sz="1750" b="1">
                <a:solidFill>
                  <a:srgbClr val="4C4C4D"/>
                </a:solidFill>
                <a:latin typeface="Arimo Bold"/>
                <a:ea typeface="Arimo Bold"/>
                <a:cs typeface="Arimo Bold"/>
                <a:sym typeface="Arimo Bold"/>
              </a:rPr>
              <a:t>Student Fees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2917" y="2308027"/>
            <a:ext cx="6354167" cy="26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9"/>
              </a:lnSpc>
            </a:pPr>
            <a:r>
              <a:rPr lang="en-US" sz="1417" dirty="0">
                <a:latin typeface="Heebo"/>
                <a:ea typeface="Heebo"/>
                <a:cs typeface="Heebo"/>
                <a:sym typeface="Heebo"/>
              </a:rPr>
              <a:t>Income from digital skills and entrepreneurship programs fees.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632917" y="3190578"/>
            <a:ext cx="452041" cy="452041"/>
          </a:xfrm>
          <a:custGeom>
            <a:avLst/>
            <a:gdLst/>
            <a:ahLst/>
            <a:cxnLst/>
            <a:rect l="l" t="t" r="r" b="b"/>
            <a:pathLst>
              <a:path w="678061" h="678061">
                <a:moveTo>
                  <a:pt x="0" y="0"/>
                </a:moveTo>
                <a:lnTo>
                  <a:pt x="678061" y="0"/>
                </a:lnTo>
                <a:lnTo>
                  <a:pt x="678061" y="678062"/>
                </a:lnTo>
                <a:lnTo>
                  <a:pt x="0" y="678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3" name="TextBox 13"/>
          <p:cNvSpPr txBox="1"/>
          <p:nvPr/>
        </p:nvSpPr>
        <p:spPr>
          <a:xfrm>
            <a:off x="632917" y="3797994"/>
            <a:ext cx="22604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8"/>
              </a:lnSpc>
            </a:pPr>
            <a:r>
              <a:rPr lang="en-US" sz="1750" b="1">
                <a:solidFill>
                  <a:srgbClr val="4C4C4D"/>
                </a:solidFill>
                <a:latin typeface="Arimo Bold"/>
                <a:ea typeface="Arimo Bold"/>
                <a:cs typeface="Arimo Bold"/>
                <a:sym typeface="Arimo Bold"/>
              </a:rPr>
              <a:t>Partnerships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2917" y="4163517"/>
            <a:ext cx="6354167" cy="26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9"/>
              </a:lnSpc>
            </a:pPr>
            <a:r>
              <a:rPr lang="en-US" sz="1417" dirty="0">
                <a:latin typeface="Heebo"/>
                <a:ea typeface="Heebo"/>
                <a:cs typeface="Heebo"/>
                <a:sym typeface="Heebo"/>
              </a:rPr>
              <a:t>Funding and grants from strategic partnerships and </a:t>
            </a:r>
            <a:r>
              <a:rPr lang="en-US" sz="1417" dirty="0" err="1">
                <a:latin typeface="Heebo"/>
                <a:ea typeface="Heebo"/>
                <a:cs typeface="Heebo"/>
                <a:sym typeface="Heebo"/>
              </a:rPr>
              <a:t>Intors</a:t>
            </a:r>
            <a:r>
              <a:rPr lang="en-US" sz="1417" dirty="0">
                <a:latin typeface="Heebo"/>
                <a:ea typeface="Heebo"/>
                <a:cs typeface="Heebo"/>
                <a:sym typeface="Heebo"/>
              </a:rPr>
              <a:t>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632917" y="5046068"/>
            <a:ext cx="452041" cy="452041"/>
          </a:xfrm>
          <a:custGeom>
            <a:avLst/>
            <a:gdLst/>
            <a:ahLst/>
            <a:cxnLst/>
            <a:rect l="l" t="t" r="r" b="b"/>
            <a:pathLst>
              <a:path w="678061" h="678061">
                <a:moveTo>
                  <a:pt x="0" y="0"/>
                </a:moveTo>
                <a:lnTo>
                  <a:pt x="678061" y="0"/>
                </a:lnTo>
                <a:lnTo>
                  <a:pt x="678061" y="678061"/>
                </a:lnTo>
                <a:lnTo>
                  <a:pt x="0" y="6780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6" name="TextBox 16"/>
          <p:cNvSpPr txBox="1"/>
          <p:nvPr/>
        </p:nvSpPr>
        <p:spPr>
          <a:xfrm>
            <a:off x="632917" y="5653484"/>
            <a:ext cx="22604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8"/>
              </a:lnSpc>
            </a:pPr>
            <a:r>
              <a:rPr lang="en-US" sz="1750" b="1">
                <a:solidFill>
                  <a:srgbClr val="4C4C4D"/>
                </a:solidFill>
                <a:latin typeface="Arimo Bold"/>
                <a:ea typeface="Arimo Bold"/>
                <a:cs typeface="Arimo Bold"/>
                <a:sym typeface="Arimo Bold"/>
              </a:rPr>
              <a:t>Digital Services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2917" y="6019007"/>
            <a:ext cx="6354167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9"/>
              </a:lnSpc>
            </a:pPr>
            <a:r>
              <a:rPr lang="en-US" sz="1417" dirty="0">
                <a:latin typeface="Heebo"/>
                <a:ea typeface="Heebo"/>
                <a:cs typeface="Heebo"/>
                <a:sym typeface="Heebo"/>
              </a:rPr>
              <a:t>Revenue from web designs, software systems vending and graphic designs for local businesses.</a:t>
            </a:r>
          </a:p>
        </p:txBody>
      </p:sp>
    </p:spTree>
    <p:extLst>
      <p:ext uri="{BB962C8B-B14F-4D97-AF65-F5344CB8AC3E}">
        <p14:creationId xmlns:p14="http://schemas.microsoft.com/office/powerpoint/2010/main" val="4222949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727" y="365125"/>
            <a:ext cx="10760364" cy="1325563"/>
          </a:xfrm>
          <a:solidFill>
            <a:srgbClr val="4F74FB"/>
          </a:solidFill>
        </p:spPr>
        <p:txBody>
          <a:bodyPr/>
          <a:lstStyle/>
          <a:p>
            <a:r>
              <a:rPr lang="en-US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Value Proposition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727" y="1690688"/>
            <a:ext cx="10760363" cy="1615931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endParaRPr lang="en-US" b="1" i="0" u="none" strike="noStrike" baseline="0" dirty="0">
              <a:solidFill>
                <a:srgbClr val="2E74B5"/>
              </a:solidFill>
              <a:latin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en-US" b="1" u="none" strike="noStrike" baseline="0" dirty="0">
                <a:solidFill>
                  <a:srgbClr val="0000CC"/>
                </a:solidFill>
                <a:latin typeface="Times New Roman" panose="02020603050405020304" pitchFamily="18" charset="0"/>
              </a:rPr>
              <a:t>Nguvu-TEACH’s Unique Value Proposition:</a:t>
            </a:r>
            <a:br>
              <a:rPr lang="en-US" b="0" u="none" strike="noStrike" baseline="0" dirty="0">
                <a:solidFill>
                  <a:srgbClr val="0000CC"/>
                </a:solidFill>
                <a:latin typeface="Times New Roman" panose="02020603050405020304" pitchFamily="18" charset="0"/>
              </a:rPr>
            </a:br>
            <a:r>
              <a:rPr lang="en-US" b="0" u="none" strike="noStrike" baseline="0" dirty="0">
                <a:solidFill>
                  <a:srgbClr val="0000CC"/>
                </a:solidFill>
                <a:latin typeface="Times New Roman" panose="02020603050405020304" pitchFamily="18" charset="0"/>
              </a:rPr>
              <a:t>Nguvu-TEACH offers refugees a holistic approach to personal and professional growth by combining </a:t>
            </a:r>
            <a:r>
              <a:rPr lang="en-US" b="1" u="none" strike="noStrike" baseline="0" dirty="0">
                <a:solidFill>
                  <a:srgbClr val="0000CC"/>
                </a:solidFill>
                <a:latin typeface="Times New Roman" panose="02020603050405020304" pitchFamily="18" charset="0"/>
              </a:rPr>
              <a:t>Digital Skills Training</a:t>
            </a:r>
            <a:r>
              <a:rPr lang="en-US" b="0" u="none" strike="noStrike" baseline="0" dirty="0">
                <a:solidFill>
                  <a:srgbClr val="0000CC"/>
                </a:solidFill>
                <a:latin typeface="Times New Roman" panose="02020603050405020304" pitchFamily="18" charset="0"/>
              </a:rPr>
              <a:t> with </a:t>
            </a:r>
            <a:r>
              <a:rPr lang="en-US" b="1" u="none" strike="noStrike" baseline="0" dirty="0">
                <a:solidFill>
                  <a:srgbClr val="0000CC"/>
                </a:solidFill>
                <a:latin typeface="Times New Roman" panose="02020603050405020304" pitchFamily="18" charset="0"/>
              </a:rPr>
              <a:t>entrepreneurship education.</a:t>
            </a:r>
            <a:r>
              <a:rPr lang="en-US" b="0" u="none" strike="noStrike" baseline="0" dirty="0">
                <a:solidFill>
                  <a:srgbClr val="0000CC"/>
                </a:solidFill>
                <a:latin typeface="Times New Roman" panose="02020603050405020304" pitchFamily="18" charset="0"/>
              </a:rPr>
              <a:t> Our programs are specifically tailored to meet the needs of refugees and are designed to lead directly to employment and self-reliance.</a:t>
            </a:r>
          </a:p>
          <a:p>
            <a:pPr lvl="0"/>
            <a:endParaRPr lang="en-US" b="1" i="0" u="none" strike="noStrike" baseline="0" dirty="0">
              <a:solidFill>
                <a:srgbClr val="2E74B5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536617"/>
              </p:ext>
            </p:extLst>
          </p:nvPr>
        </p:nvGraphicFramePr>
        <p:xfrm>
          <a:off x="692727" y="3755595"/>
          <a:ext cx="10760364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394">
                  <a:extLst>
                    <a:ext uri="{9D8B030D-6E8A-4147-A177-3AD203B41FA5}">
                      <a16:colId xmlns:a16="http://schemas.microsoft.com/office/drawing/2014/main" val="2174849540"/>
                    </a:ext>
                  </a:extLst>
                </a:gridCol>
                <a:gridCol w="1793394">
                  <a:extLst>
                    <a:ext uri="{9D8B030D-6E8A-4147-A177-3AD203B41FA5}">
                      <a16:colId xmlns:a16="http://schemas.microsoft.com/office/drawing/2014/main" val="2740837919"/>
                    </a:ext>
                  </a:extLst>
                </a:gridCol>
                <a:gridCol w="1793394">
                  <a:extLst>
                    <a:ext uri="{9D8B030D-6E8A-4147-A177-3AD203B41FA5}">
                      <a16:colId xmlns:a16="http://schemas.microsoft.com/office/drawing/2014/main" val="2450376266"/>
                    </a:ext>
                  </a:extLst>
                </a:gridCol>
                <a:gridCol w="1793394">
                  <a:extLst>
                    <a:ext uri="{9D8B030D-6E8A-4147-A177-3AD203B41FA5}">
                      <a16:colId xmlns:a16="http://schemas.microsoft.com/office/drawing/2014/main" val="4252973762"/>
                    </a:ext>
                  </a:extLst>
                </a:gridCol>
                <a:gridCol w="1793394">
                  <a:extLst>
                    <a:ext uri="{9D8B030D-6E8A-4147-A177-3AD203B41FA5}">
                      <a16:colId xmlns:a16="http://schemas.microsoft.com/office/drawing/2014/main" val="321788701"/>
                    </a:ext>
                  </a:extLst>
                </a:gridCol>
                <a:gridCol w="1793394">
                  <a:extLst>
                    <a:ext uri="{9D8B030D-6E8A-4147-A177-3AD203B41FA5}">
                      <a16:colId xmlns:a16="http://schemas.microsoft.com/office/drawing/2014/main" val="1813775921"/>
                    </a:ext>
                  </a:extLst>
                </a:gridCol>
              </a:tblGrid>
              <a:tr h="1184115"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Entrepreneurship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 to Job Opportinuty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Cyber Services(printing, Lamination, Typing, Ethical Hacking etc.)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 Sessions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945267"/>
                  </a:ext>
                </a:extLst>
              </a:tr>
              <a:tr h="5180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Kalobeyei</a:t>
                      </a:r>
                      <a:r>
                        <a:rPr lang="en-US" baseline="0" dirty="0">
                          <a:solidFill>
                            <a:srgbClr val="C00000"/>
                          </a:solidFill>
                        </a:rPr>
                        <a:t> Computer center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044673"/>
                  </a:ext>
                </a:extLst>
              </a:tr>
              <a:tr h="2960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Youth Cyber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755477"/>
                  </a:ext>
                </a:extLst>
              </a:tr>
              <a:tr h="2960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Nguvu-TEACH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57589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692727" y="3241965"/>
            <a:ext cx="10760364" cy="51363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COMPETITION</a:t>
            </a:r>
          </a:p>
        </p:txBody>
      </p:sp>
    </p:spTree>
    <p:extLst>
      <p:ext uri="{BB962C8B-B14F-4D97-AF65-F5344CB8AC3E}">
        <p14:creationId xmlns:p14="http://schemas.microsoft.com/office/powerpoint/2010/main" val="3781536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0" cy="6858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0F0F1"/>
            </a:solidFill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595994" y="0"/>
            <a:ext cx="12787994" cy="6858000"/>
            <a:chOff x="0" y="0"/>
            <a:chExt cx="24384000" cy="13716000"/>
          </a:xfrm>
          <a:solidFill>
            <a:schemeClr val="bg1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2192000" cy="2571749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0" y="0"/>
                </a:moveTo>
                <a:lnTo>
                  <a:pt x="18288000" y="0"/>
                </a:lnTo>
                <a:lnTo>
                  <a:pt x="18288000" y="3857625"/>
                </a:lnTo>
                <a:lnTo>
                  <a:pt x="0" y="3857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TextBox 7"/>
          <p:cNvSpPr txBox="1"/>
          <p:nvPr/>
        </p:nvSpPr>
        <p:spPr>
          <a:xfrm>
            <a:off x="720031" y="3369072"/>
            <a:ext cx="5143500" cy="598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2"/>
              </a:lnSpc>
            </a:pPr>
            <a:r>
              <a:rPr lang="en-US" sz="4042" b="1" dirty="0">
                <a:solidFill>
                  <a:srgbClr val="4F74FB"/>
                </a:solidFill>
                <a:latin typeface="Arimo Bold"/>
                <a:ea typeface="Arimo Bold"/>
                <a:cs typeface="Arimo Bold"/>
                <a:sym typeface="Arimo Bold"/>
              </a:rPr>
              <a:t>Traction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20031" y="4571008"/>
            <a:ext cx="462856" cy="481905"/>
            <a:chOff x="0" y="0"/>
            <a:chExt cx="925712" cy="925712"/>
          </a:xfrm>
          <a:solidFill>
            <a:srgbClr val="A5B8FD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23413" y="4692551"/>
            <a:ext cx="18316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7"/>
              </a:lnSpc>
            </a:pPr>
            <a:r>
              <a:rPr lang="en-US" sz="2417" b="1" dirty="0">
                <a:solidFill>
                  <a:srgbClr val="4C4C4D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8567" y="4571008"/>
            <a:ext cx="2571750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000" b="1" dirty="0">
                <a:solidFill>
                  <a:srgbClr val="4C4C4D"/>
                </a:solidFill>
                <a:latin typeface="Arimo Bold"/>
                <a:ea typeface="Arimo Bold"/>
                <a:cs typeface="Arimo Bold"/>
                <a:sym typeface="Arimo Bold"/>
              </a:rPr>
              <a:t>Partnerships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8567" y="4965105"/>
            <a:ext cx="2778323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Established strategic partnerships with local and international organizations such as LWF Kenya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775688" y="4001883"/>
            <a:ext cx="462856" cy="462856"/>
            <a:chOff x="0" y="0"/>
            <a:chExt cx="925712" cy="925712"/>
          </a:xfrm>
          <a:solidFill>
            <a:srgbClr val="A5B8FD"/>
          </a:solidFill>
        </p:grpSpPr>
        <p:sp>
          <p:nvSpPr>
            <p:cNvPr id="14" name="Freeform 14"/>
            <p:cNvSpPr/>
            <p:nvPr/>
          </p:nvSpPr>
          <p:spPr>
            <a:xfrm>
              <a:off x="0" y="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608615" y="4119452"/>
            <a:ext cx="738258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7"/>
              </a:lnSpc>
            </a:pPr>
            <a:r>
              <a:rPr lang="en-US" sz="2417" b="1" dirty="0">
                <a:solidFill>
                  <a:srgbClr val="4C4C4D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36402" y="4149652"/>
            <a:ext cx="2857795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000" b="1" dirty="0">
                <a:solidFill>
                  <a:srgbClr val="4C4C4D"/>
                </a:solidFill>
                <a:latin typeface="Arimo Bold"/>
                <a:ea typeface="Arimo Bold"/>
                <a:cs typeface="Arimo Bold"/>
                <a:sym typeface="Arimo Bold"/>
              </a:rPr>
              <a:t>Students Trained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92651" y="4566608"/>
            <a:ext cx="4007872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54 students being trained on Advanced Digital skills(Web Development, Graphic Design, Multimedia and Digital Marketing) and 2 Students Being Trained Online on Web Development Only.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854852" y="3890393"/>
            <a:ext cx="462856" cy="462856"/>
            <a:chOff x="0" y="0"/>
            <a:chExt cx="925712" cy="925712"/>
          </a:xfrm>
          <a:solidFill>
            <a:srgbClr val="A5B8FD"/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854852" y="4010273"/>
            <a:ext cx="47595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7"/>
              </a:lnSpc>
            </a:pPr>
            <a:r>
              <a:rPr lang="en-US" sz="2417" b="1" dirty="0">
                <a:solidFill>
                  <a:srgbClr val="4C4C4D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50036" y="3829050"/>
            <a:ext cx="281536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000" b="1" dirty="0">
                <a:solidFill>
                  <a:srgbClr val="4C4C4D"/>
                </a:solidFill>
                <a:latin typeface="Arimo Bold"/>
                <a:ea typeface="Arimo Bold"/>
                <a:cs typeface="Arimo Bold"/>
                <a:sym typeface="Arimo Bold"/>
              </a:rPr>
              <a:t>Success Rate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00523" y="4501536"/>
            <a:ext cx="3371448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80% of graduates are able to develop various Websites and  various Designs with </a:t>
            </a:r>
            <a:r>
              <a:rPr lang="en-US" sz="1583" b="1" dirty="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Canva</a:t>
            </a:r>
            <a:r>
              <a:rPr lang="en-US" sz="1583" dirty="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and </a:t>
            </a:r>
            <a:r>
              <a:rPr lang="en-US" sz="1583" b="1" dirty="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Adobe</a:t>
            </a:r>
            <a:r>
              <a:rPr lang="en-US" sz="1583" dirty="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photos shop to earn a living</a:t>
            </a:r>
          </a:p>
        </p:txBody>
      </p:sp>
    </p:spTree>
    <p:extLst>
      <p:ext uri="{BB962C8B-B14F-4D97-AF65-F5344CB8AC3E}">
        <p14:creationId xmlns:p14="http://schemas.microsoft.com/office/powerpoint/2010/main" val="3621241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757</Words>
  <Application>Microsoft Office PowerPoint</Application>
  <PresentationFormat>Widescreen</PresentationFormat>
  <Paragraphs>144</Paragraphs>
  <Slides>12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PROBLEM STATEMENT</vt:lpstr>
      <vt:lpstr>NGUVU-TEACH Solution </vt:lpstr>
      <vt:lpstr>PowerPoint Presentation</vt:lpstr>
      <vt:lpstr>OUR ASK</vt:lpstr>
      <vt:lpstr>PowerPoint Presentation</vt:lpstr>
      <vt:lpstr>Value Proposition</vt:lpstr>
      <vt:lpstr>PowerPoint Presentation</vt:lpstr>
      <vt:lpstr>PowerPoint Presentation</vt:lpstr>
      <vt:lpstr>PowerPoint Presentation</vt:lpstr>
      <vt:lpstr>THANK YOU FOR YOUR WILLINGNESS TO SUPPORT REGEES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Alfred</dc:creator>
  <cp:lastModifiedBy>Alfred Balazire</cp:lastModifiedBy>
  <cp:revision>49</cp:revision>
  <dcterms:created xsi:type="dcterms:W3CDTF">2024-11-12T10:05:17Z</dcterms:created>
  <dcterms:modified xsi:type="dcterms:W3CDTF">2024-11-29T23:57:23Z</dcterms:modified>
</cp:coreProperties>
</file>